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Lovelo" charset="1" panose="02000000000000000000"/>
      <p:regular r:id="rId46"/>
    </p:embeddedFont>
    <p:embeddedFont>
      <p:font typeface="Intro" charset="1" panose="02000000000000000000"/>
      <p:regular r:id="rId47"/>
    </p:embeddedFont>
    <p:embeddedFont>
      <p:font typeface="Agrandir" charset="1" panose="00000500000000000000"/>
      <p:regular r:id="rId48"/>
    </p:embeddedFont>
    <p:embeddedFont>
      <p:font typeface="Agrandir Bold" charset="1" panose="00000800000000000000"/>
      <p:regular r:id="rId49"/>
    </p:embeddedFont>
    <p:embeddedFont>
      <p:font typeface="Canva Sans Bold" charset="1" panose="020B0803030501040103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https://www.google.com/url?sa=i&amp;url=https%3A%2F%2Fwww.frontiersin.org%2Fjournals%2Fimmunology%2Farticles%2F10.3389%2Ffimmu.2023.1094042%2Ffull&amp;psig=AOvVaw3S_WCFiq3ja6awMlrhkQzY&amp;ust=1718076921115000&amp;source=images&amp;cd=vfe&amp;opi=89978449&amp;ved=0CBIQjRxqFwoTCPikiL2N0IYDFQAAAAAdAAAAABAJ" TargetMode="External" Type="http://schemas.openxmlformats.org/officeDocument/2006/relationships/hyperlink"/><Relationship Id="rId4" Target="../media/image5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76.png" Type="http://schemas.openxmlformats.org/officeDocument/2006/relationships/image"/><Relationship Id="rId13" Target="../media/image77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1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0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175319" y="1456404"/>
            <a:ext cx="11590849" cy="8703145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C4DDF6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2885092">
            <a:off x="13591956" y="6779416"/>
            <a:ext cx="1174282" cy="1174282"/>
            <a:chOff x="0" y="0"/>
            <a:chExt cx="1565709" cy="1565709"/>
          </a:xfrm>
        </p:grpSpPr>
        <p:sp>
          <p:nvSpPr>
            <p:cNvPr name="Freeform 14" id="14"/>
            <p:cNvSpPr/>
            <p:nvPr/>
          </p:nvSpPr>
          <p:spPr>
            <a:xfrm flipH="false" flipV="false" rot="-1387469">
              <a:off x="186341" y="186341"/>
              <a:ext cx="1193027" cy="1193027"/>
            </a:xfrm>
            <a:custGeom>
              <a:avLst/>
              <a:gdLst/>
              <a:ahLst/>
              <a:cxnLst/>
              <a:rect r="r" b="b" t="t" l="l"/>
              <a:pathLst>
                <a:path h="1193027" w="1193027">
                  <a:moveTo>
                    <a:pt x="0" y="0"/>
                  </a:moveTo>
                  <a:lnTo>
                    <a:pt x="1193027" y="0"/>
                  </a:lnTo>
                  <a:lnTo>
                    <a:pt x="1193027" y="1193027"/>
                  </a:lnTo>
                  <a:lnTo>
                    <a:pt x="0" y="1193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1387469">
              <a:off x="193268" y="1183091"/>
              <a:ext cx="268772" cy="268772"/>
            </a:xfrm>
            <a:custGeom>
              <a:avLst/>
              <a:gdLst/>
              <a:ahLst/>
              <a:cxnLst/>
              <a:rect r="r" b="b" t="t" l="l"/>
              <a:pathLst>
                <a:path h="268772" w="268772">
                  <a:moveTo>
                    <a:pt x="0" y="0"/>
                  </a:moveTo>
                  <a:lnTo>
                    <a:pt x="268772" y="0"/>
                  </a:lnTo>
                  <a:lnTo>
                    <a:pt x="268772" y="268772"/>
                  </a:lnTo>
                  <a:lnTo>
                    <a:pt x="0" y="268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1387469">
              <a:off x="857691" y="51296"/>
              <a:ext cx="328413" cy="328413"/>
            </a:xfrm>
            <a:custGeom>
              <a:avLst/>
              <a:gdLst/>
              <a:ahLst/>
              <a:cxnLst/>
              <a:rect r="r" b="b" t="t" l="l"/>
              <a:pathLst>
                <a:path h="328413" w="328413">
                  <a:moveTo>
                    <a:pt x="0" y="0"/>
                  </a:moveTo>
                  <a:lnTo>
                    <a:pt x="328413" y="0"/>
                  </a:lnTo>
                  <a:lnTo>
                    <a:pt x="328413" y="328413"/>
                  </a:lnTo>
                  <a:lnTo>
                    <a:pt x="0" y="328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597151">
            <a:off x="13571918" y="3170817"/>
            <a:ext cx="654353" cy="654353"/>
          </a:xfrm>
          <a:custGeom>
            <a:avLst/>
            <a:gdLst/>
            <a:ahLst/>
            <a:cxnLst/>
            <a:rect r="r" b="b" t="t" l="l"/>
            <a:pathLst>
              <a:path h="654353" w="654353">
                <a:moveTo>
                  <a:pt x="0" y="0"/>
                </a:moveTo>
                <a:lnTo>
                  <a:pt x="654354" y="0"/>
                </a:lnTo>
                <a:lnTo>
                  <a:pt x="654354" y="654354"/>
                </a:lnTo>
                <a:lnTo>
                  <a:pt x="0" y="654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617600">
            <a:off x="3661439" y="6667202"/>
            <a:ext cx="753046" cy="753046"/>
          </a:xfrm>
          <a:custGeom>
            <a:avLst/>
            <a:gdLst/>
            <a:ahLst/>
            <a:cxnLst/>
            <a:rect r="r" b="b" t="t" l="l"/>
            <a:pathLst>
              <a:path h="753046" w="753046">
                <a:moveTo>
                  <a:pt x="0" y="0"/>
                </a:moveTo>
                <a:lnTo>
                  <a:pt x="753046" y="0"/>
                </a:lnTo>
                <a:lnTo>
                  <a:pt x="753046" y="753046"/>
                </a:lnTo>
                <a:lnTo>
                  <a:pt x="0" y="75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1836897">
            <a:off x="2676448" y="6147640"/>
            <a:ext cx="621493" cy="1087953"/>
          </a:xfrm>
          <a:custGeom>
            <a:avLst/>
            <a:gdLst/>
            <a:ahLst/>
            <a:cxnLst/>
            <a:rect r="r" b="b" t="t" l="l"/>
            <a:pathLst>
              <a:path h="1087953" w="621493">
                <a:moveTo>
                  <a:pt x="621493" y="0"/>
                </a:moveTo>
                <a:lnTo>
                  <a:pt x="0" y="0"/>
                </a:lnTo>
                <a:lnTo>
                  <a:pt x="0" y="1087953"/>
                </a:lnTo>
                <a:lnTo>
                  <a:pt x="621493" y="1087953"/>
                </a:lnTo>
                <a:lnTo>
                  <a:pt x="6214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591616" y="2440554"/>
            <a:ext cx="1905306" cy="1905306"/>
            <a:chOff x="0" y="0"/>
            <a:chExt cx="2540408" cy="2540408"/>
          </a:xfrm>
        </p:grpSpPr>
        <p:sp>
          <p:nvSpPr>
            <p:cNvPr name="Freeform 21" id="21"/>
            <p:cNvSpPr/>
            <p:nvPr/>
          </p:nvSpPr>
          <p:spPr>
            <a:xfrm flipH="false" flipV="false" rot="-1387469">
              <a:off x="302344" y="302344"/>
              <a:ext cx="1935720" cy="1935720"/>
            </a:xfrm>
            <a:custGeom>
              <a:avLst/>
              <a:gdLst/>
              <a:ahLst/>
              <a:cxnLst/>
              <a:rect r="r" b="b" t="t" l="l"/>
              <a:pathLst>
                <a:path h="1935720" w="1935720">
                  <a:moveTo>
                    <a:pt x="0" y="0"/>
                  </a:moveTo>
                  <a:lnTo>
                    <a:pt x="1935720" y="0"/>
                  </a:lnTo>
                  <a:lnTo>
                    <a:pt x="1935720" y="1935720"/>
                  </a:lnTo>
                  <a:lnTo>
                    <a:pt x="0" y="19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-1387469">
              <a:off x="313583" y="1919599"/>
              <a:ext cx="436090" cy="436090"/>
            </a:xfrm>
            <a:custGeom>
              <a:avLst/>
              <a:gdLst/>
              <a:ahLst/>
              <a:cxnLst/>
              <a:rect r="r" b="b" t="t" l="l"/>
              <a:pathLst>
                <a:path h="436090" w="436090">
                  <a:moveTo>
                    <a:pt x="0" y="0"/>
                  </a:moveTo>
                  <a:lnTo>
                    <a:pt x="436090" y="0"/>
                  </a:lnTo>
                  <a:lnTo>
                    <a:pt x="436090" y="436090"/>
                  </a:lnTo>
                  <a:lnTo>
                    <a:pt x="0" y="436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-1387469">
              <a:off x="1391628" y="83228"/>
              <a:ext cx="532860" cy="532860"/>
            </a:xfrm>
            <a:custGeom>
              <a:avLst/>
              <a:gdLst/>
              <a:ahLst/>
              <a:cxnLst/>
              <a:rect r="r" b="b" t="t" l="l"/>
              <a:pathLst>
                <a:path h="532860" w="532860">
                  <a:moveTo>
                    <a:pt x="0" y="0"/>
                  </a:moveTo>
                  <a:lnTo>
                    <a:pt x="532860" y="0"/>
                  </a:lnTo>
                  <a:lnTo>
                    <a:pt x="532860" y="532861"/>
                  </a:lnTo>
                  <a:lnTo>
                    <a:pt x="0" y="532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5605529" y="402178"/>
            <a:ext cx="2273415" cy="2273415"/>
          </a:xfrm>
          <a:custGeom>
            <a:avLst/>
            <a:gdLst/>
            <a:ahLst/>
            <a:cxnLst/>
            <a:rect r="r" b="b" t="t" l="l"/>
            <a:pathLst>
              <a:path h="2273415" w="2273415">
                <a:moveTo>
                  <a:pt x="0" y="0"/>
                </a:moveTo>
                <a:lnTo>
                  <a:pt x="2273415" y="0"/>
                </a:lnTo>
                <a:lnTo>
                  <a:pt x="2273415" y="2273415"/>
                </a:lnTo>
                <a:lnTo>
                  <a:pt x="0" y="22734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605529" y="7567262"/>
            <a:ext cx="2273415" cy="2273415"/>
          </a:xfrm>
          <a:custGeom>
            <a:avLst/>
            <a:gdLst/>
            <a:ahLst/>
            <a:cxnLst/>
            <a:rect r="r" b="b" t="t" l="l"/>
            <a:pathLst>
              <a:path h="2273415" w="2273415">
                <a:moveTo>
                  <a:pt x="0" y="0"/>
                </a:moveTo>
                <a:lnTo>
                  <a:pt x="2273415" y="0"/>
                </a:lnTo>
                <a:lnTo>
                  <a:pt x="2273415" y="2273416"/>
                </a:lnTo>
                <a:lnTo>
                  <a:pt x="0" y="22734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6507" y="191397"/>
            <a:ext cx="4051597" cy="1128961"/>
          </a:xfrm>
          <a:custGeom>
            <a:avLst/>
            <a:gdLst/>
            <a:ahLst/>
            <a:cxnLst/>
            <a:rect r="r" b="b" t="t" l="l"/>
            <a:pathLst>
              <a:path h="1128961" w="4051597">
                <a:moveTo>
                  <a:pt x="0" y="0"/>
                </a:moveTo>
                <a:lnTo>
                  <a:pt x="4051598" y="0"/>
                </a:lnTo>
                <a:lnTo>
                  <a:pt x="4051598" y="1128961"/>
                </a:lnTo>
                <a:lnTo>
                  <a:pt x="0" y="11289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903284" y="4340176"/>
            <a:ext cx="6481432" cy="80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5"/>
              </a:lnSpc>
              <a:spcBef>
                <a:spcPct val="0"/>
              </a:spcBef>
            </a:pPr>
            <a:r>
              <a:rPr lang="en-US" sz="4996">
                <a:solidFill>
                  <a:srgbClr val="000000"/>
                </a:solidFill>
                <a:latin typeface="Lovelo"/>
              </a:rPr>
              <a:t>How to analyze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290107" y="5742918"/>
            <a:ext cx="9888990" cy="119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>
                <a:solidFill>
                  <a:srgbClr val="000000"/>
                </a:solidFill>
                <a:latin typeface="Intro"/>
              </a:rPr>
              <a:t>Single cell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544269" y="7874025"/>
            <a:ext cx="8916715" cy="82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grandir"/>
              </a:rPr>
              <a:t>Cristal Villalba, Msc PhD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grandir"/>
              </a:rPr>
              <a:t>u247700@bcm.edu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644770" y="2287034"/>
            <a:ext cx="16797955" cy="7697533"/>
          </a:xfrm>
          <a:custGeom>
            <a:avLst/>
            <a:gdLst/>
            <a:ahLst/>
            <a:cxnLst/>
            <a:rect r="r" b="b" t="t" l="l"/>
            <a:pathLst>
              <a:path h="7697533" w="16797955">
                <a:moveTo>
                  <a:pt x="0" y="0"/>
                </a:moveTo>
                <a:lnTo>
                  <a:pt x="16797956" y="0"/>
                </a:lnTo>
                <a:lnTo>
                  <a:pt x="16797956" y="7697533"/>
                </a:lnTo>
                <a:lnTo>
                  <a:pt x="0" y="769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plataformas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283614" y="2592286"/>
            <a:ext cx="17354469" cy="7180412"/>
          </a:xfrm>
          <a:custGeom>
            <a:avLst/>
            <a:gdLst/>
            <a:ahLst/>
            <a:cxnLst/>
            <a:rect r="r" b="b" t="t" l="l"/>
            <a:pathLst>
              <a:path h="7180412" w="17354469">
                <a:moveTo>
                  <a:pt x="0" y="0"/>
                </a:moveTo>
                <a:lnTo>
                  <a:pt x="17354469" y="0"/>
                </a:lnTo>
                <a:lnTo>
                  <a:pt x="17354469" y="7180412"/>
                </a:lnTo>
                <a:lnTo>
                  <a:pt x="0" y="7180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estrutura - Indrops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216089" y="2594261"/>
            <a:ext cx="17489518" cy="7075968"/>
          </a:xfrm>
          <a:custGeom>
            <a:avLst/>
            <a:gdLst/>
            <a:ahLst/>
            <a:cxnLst/>
            <a:rect r="r" b="b" t="t" l="l"/>
            <a:pathLst>
              <a:path h="7075968" w="17489518">
                <a:moveTo>
                  <a:pt x="0" y="0"/>
                </a:moveTo>
                <a:lnTo>
                  <a:pt x="17489519" y="0"/>
                </a:lnTo>
                <a:lnTo>
                  <a:pt x="17489519" y="7075968"/>
                </a:lnTo>
                <a:lnTo>
                  <a:pt x="0" y="7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10x genomics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588670" y="2416873"/>
            <a:ext cx="17096094" cy="7495187"/>
          </a:xfrm>
          <a:custGeom>
            <a:avLst/>
            <a:gdLst/>
            <a:ahLst/>
            <a:cxnLst/>
            <a:rect r="r" b="b" t="t" l="l"/>
            <a:pathLst>
              <a:path h="7495187" w="17096094">
                <a:moveTo>
                  <a:pt x="0" y="0"/>
                </a:moveTo>
                <a:lnTo>
                  <a:pt x="17096094" y="0"/>
                </a:lnTo>
                <a:lnTo>
                  <a:pt x="17096094" y="7495187"/>
                </a:lnTo>
                <a:lnTo>
                  <a:pt x="0" y="7495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10x genomics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492778" y="2287034"/>
            <a:ext cx="16936141" cy="7628320"/>
          </a:xfrm>
          <a:custGeom>
            <a:avLst/>
            <a:gdLst/>
            <a:ahLst/>
            <a:cxnLst/>
            <a:rect r="r" b="b" t="t" l="l"/>
            <a:pathLst>
              <a:path h="7628320" w="16936141">
                <a:moveTo>
                  <a:pt x="0" y="0"/>
                </a:moveTo>
                <a:lnTo>
                  <a:pt x="16936141" y="0"/>
                </a:lnTo>
                <a:lnTo>
                  <a:pt x="16936141" y="7628320"/>
                </a:lnTo>
                <a:lnTo>
                  <a:pt x="0" y="762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indrops versus 10x genomics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671974" y="2485909"/>
            <a:ext cx="16779193" cy="6879469"/>
          </a:xfrm>
          <a:custGeom>
            <a:avLst/>
            <a:gdLst/>
            <a:ahLst/>
            <a:cxnLst/>
            <a:rect r="r" b="b" t="t" l="l"/>
            <a:pathLst>
              <a:path h="6879469" w="16779193">
                <a:moveTo>
                  <a:pt x="0" y="0"/>
                </a:moveTo>
                <a:lnTo>
                  <a:pt x="16779193" y="0"/>
                </a:lnTo>
                <a:lnTo>
                  <a:pt x="16779193" y="6879469"/>
                </a:lnTo>
                <a:lnTo>
                  <a:pt x="0" y="68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spatial transcriptomics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1773851" y="2287034"/>
            <a:ext cx="13822898" cy="7660189"/>
          </a:xfrm>
          <a:custGeom>
            <a:avLst/>
            <a:gdLst/>
            <a:ahLst/>
            <a:cxnLst/>
            <a:rect r="r" b="b" t="t" l="l"/>
            <a:pathLst>
              <a:path h="7660189" w="13822898">
                <a:moveTo>
                  <a:pt x="0" y="0"/>
                </a:moveTo>
                <a:lnTo>
                  <a:pt x="13822898" y="0"/>
                </a:lnTo>
                <a:lnTo>
                  <a:pt x="13822898" y="7660189"/>
                </a:lnTo>
                <a:lnTo>
                  <a:pt x="0" y="76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spatial transcriptomics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940843" y="2287034"/>
            <a:ext cx="16318457" cy="7547286"/>
          </a:xfrm>
          <a:custGeom>
            <a:avLst/>
            <a:gdLst/>
            <a:ahLst/>
            <a:cxnLst/>
            <a:rect r="r" b="b" t="t" l="l"/>
            <a:pathLst>
              <a:path h="7547286" w="16318457">
                <a:moveTo>
                  <a:pt x="0" y="0"/>
                </a:moveTo>
                <a:lnTo>
                  <a:pt x="16318457" y="0"/>
                </a:lnTo>
                <a:lnTo>
                  <a:pt x="16318457" y="7547286"/>
                </a:lnTo>
                <a:lnTo>
                  <a:pt x="0" y="7547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in summary: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757445"/>
            <a:chOff x="0" y="0"/>
            <a:chExt cx="5009842" cy="7262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726241"/>
            </a:xfrm>
            <a:custGeom>
              <a:avLst/>
              <a:gdLst/>
              <a:ahLst/>
              <a:cxnLst/>
              <a:rect r="r" b="b" t="t" l="l"/>
              <a:pathLst>
                <a:path h="72624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726241"/>
                  </a:lnTo>
                  <a:lnTo>
                    <a:pt x="0" y="72624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831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52411" y="-872073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82644" y="2850411"/>
            <a:ext cx="14427880" cy="7347662"/>
          </a:xfrm>
          <a:custGeom>
            <a:avLst/>
            <a:gdLst/>
            <a:ahLst/>
            <a:cxnLst/>
            <a:rect r="r" b="b" t="t" l="l"/>
            <a:pathLst>
              <a:path h="7347662" w="14427880">
                <a:moveTo>
                  <a:pt x="0" y="0"/>
                </a:moveTo>
                <a:lnTo>
                  <a:pt x="14427880" y="0"/>
                </a:lnTo>
                <a:lnTo>
                  <a:pt x="14427880" y="7347662"/>
                </a:lnTo>
                <a:lnTo>
                  <a:pt x="0" y="7347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62980" y="324804"/>
            <a:ext cx="10061322" cy="216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Agrandir Bold"/>
              </a:rPr>
              <a:t>O segredo para se obter um bom dado de single cell inicia sempre na bancada e no desenho experimental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1314" y="1376377"/>
            <a:ext cx="6235495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workflow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757445"/>
            <a:chOff x="0" y="0"/>
            <a:chExt cx="5009842" cy="7262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726241"/>
            </a:xfrm>
            <a:custGeom>
              <a:avLst/>
              <a:gdLst/>
              <a:ahLst/>
              <a:cxnLst/>
              <a:rect r="r" b="b" t="t" l="l"/>
              <a:pathLst>
                <a:path h="72624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726241"/>
                  </a:lnTo>
                  <a:lnTo>
                    <a:pt x="0" y="72624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831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52411" y="-872073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1314" y="2910765"/>
            <a:ext cx="17422988" cy="7201502"/>
          </a:xfrm>
          <a:custGeom>
            <a:avLst/>
            <a:gdLst/>
            <a:ahLst/>
            <a:cxnLst/>
            <a:rect r="r" b="b" t="t" l="l"/>
            <a:pathLst>
              <a:path h="7201502" w="17422988">
                <a:moveTo>
                  <a:pt x="0" y="0"/>
                </a:moveTo>
                <a:lnTo>
                  <a:pt x="17422989" y="0"/>
                </a:lnTo>
                <a:lnTo>
                  <a:pt x="17422989" y="7201501"/>
                </a:lnTo>
                <a:lnTo>
                  <a:pt x="0" y="720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62980" y="324804"/>
            <a:ext cx="10061322" cy="216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Agrandir Bold"/>
              </a:rPr>
              <a:t>O segredo para se obter um bom dado de single cell inicia sempre na bancada e no desenho experimental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1314" y="1376377"/>
            <a:ext cx="6235495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dicas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7587" y="0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394467" y="6600223"/>
            <a:ext cx="4652177" cy="2076235"/>
            <a:chOff x="0" y="0"/>
            <a:chExt cx="3509670" cy="1566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9669" cy="1566341"/>
            </a:xfrm>
            <a:custGeom>
              <a:avLst/>
              <a:gdLst/>
              <a:ahLst/>
              <a:cxnLst/>
              <a:rect r="r" b="b" t="t" l="l"/>
              <a:pathLst>
                <a:path h="1566341" w="3509669">
                  <a:moveTo>
                    <a:pt x="49924" y="0"/>
                  </a:moveTo>
                  <a:lnTo>
                    <a:pt x="3459745" y="0"/>
                  </a:lnTo>
                  <a:cubicBezTo>
                    <a:pt x="3487317" y="0"/>
                    <a:pt x="3509669" y="22352"/>
                    <a:pt x="3509669" y="49924"/>
                  </a:cubicBezTo>
                  <a:lnTo>
                    <a:pt x="3509669" y="1516417"/>
                  </a:lnTo>
                  <a:cubicBezTo>
                    <a:pt x="3509669" y="1529658"/>
                    <a:pt x="3504410" y="1542356"/>
                    <a:pt x="3495047" y="1551719"/>
                  </a:cubicBezTo>
                  <a:cubicBezTo>
                    <a:pt x="3485684" y="1561081"/>
                    <a:pt x="3472986" y="1566341"/>
                    <a:pt x="3459745" y="1566341"/>
                  </a:cubicBezTo>
                  <a:lnTo>
                    <a:pt x="49924" y="1566341"/>
                  </a:lnTo>
                  <a:cubicBezTo>
                    <a:pt x="22352" y="1566341"/>
                    <a:pt x="0" y="1543989"/>
                    <a:pt x="0" y="1516417"/>
                  </a:cubicBezTo>
                  <a:lnTo>
                    <a:pt x="0" y="49924"/>
                  </a:lnTo>
                  <a:cubicBezTo>
                    <a:pt x="0" y="22352"/>
                    <a:pt x="22352" y="0"/>
                    <a:pt x="49924" y="0"/>
                  </a:cubicBezTo>
                  <a:close/>
                </a:path>
              </a:pathLst>
            </a:custGeom>
            <a:solidFill>
              <a:srgbClr val="FCF8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3509670" cy="1652066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Agrandir Bold"/>
                </a:rPr>
                <a:t>Dicas:</a:t>
              </a:r>
              <a:r>
                <a:rPr lang="en-US" sz="1599">
                  <a:solidFill>
                    <a:srgbClr val="000000"/>
                  </a:solidFill>
                  <a:latin typeface="Agrandir"/>
                </a:rPr>
                <a:t> Slides e codigos serao disponibilizados apos o curso. </a:t>
              </a:r>
            </a:p>
            <a:p>
              <a:pPr algn="ctr">
                <a:lnSpc>
                  <a:spcPts val="2239"/>
                </a:lnSpc>
              </a:pP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Agrandir"/>
                </a:rPr>
                <a:t>Para facilitar a aprendizagem, podem me interromper e fazer perguntas!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220925" y="1028700"/>
            <a:ext cx="8274136" cy="8275792"/>
            <a:chOff x="0" y="0"/>
            <a:chExt cx="63487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524510"/>
              <a:ext cx="6324600" cy="5814060"/>
            </a:xfrm>
            <a:custGeom>
              <a:avLst/>
              <a:gdLst/>
              <a:ahLst/>
              <a:cxnLst/>
              <a:rect r="r" b="b" t="t" l="l"/>
              <a:pathLst>
                <a:path h="5814060" w="632460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ACDC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6324600" cy="698500"/>
            </a:xfrm>
            <a:custGeom>
              <a:avLst/>
              <a:gdLst/>
              <a:ahLst/>
              <a:cxnLst/>
              <a:rect r="r" b="b" t="t" l="l"/>
              <a:pathLst>
                <a:path h="698500" w="63246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C4DDF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870450" y="236220"/>
              <a:ext cx="1106170" cy="279400"/>
            </a:xfrm>
            <a:custGeom>
              <a:avLst/>
              <a:gdLst/>
              <a:ahLst/>
              <a:cxnLst/>
              <a:rect r="r" b="b" t="t" l="l"/>
              <a:pathLst>
                <a:path h="279400" w="110617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584692" y="2200394"/>
            <a:ext cx="7546602" cy="1048341"/>
            <a:chOff x="0" y="0"/>
            <a:chExt cx="2711438" cy="3766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11438" cy="376661"/>
            </a:xfrm>
            <a:custGeom>
              <a:avLst/>
              <a:gdLst/>
              <a:ahLst/>
              <a:cxnLst/>
              <a:rect r="r" b="b" t="t" l="l"/>
              <a:pathLst>
                <a:path h="376661" w="2711438">
                  <a:moveTo>
                    <a:pt x="25647" y="0"/>
                  </a:moveTo>
                  <a:lnTo>
                    <a:pt x="2685791" y="0"/>
                  </a:lnTo>
                  <a:cubicBezTo>
                    <a:pt x="2692593" y="0"/>
                    <a:pt x="2699116" y="2702"/>
                    <a:pt x="2703926" y="7512"/>
                  </a:cubicBezTo>
                  <a:cubicBezTo>
                    <a:pt x="2708735" y="12322"/>
                    <a:pt x="2711438" y="18845"/>
                    <a:pt x="2711438" y="25647"/>
                  </a:cubicBezTo>
                  <a:lnTo>
                    <a:pt x="2711438" y="351014"/>
                  </a:lnTo>
                  <a:cubicBezTo>
                    <a:pt x="2711438" y="357816"/>
                    <a:pt x="2708735" y="364340"/>
                    <a:pt x="2703926" y="369149"/>
                  </a:cubicBezTo>
                  <a:cubicBezTo>
                    <a:pt x="2699116" y="373959"/>
                    <a:pt x="2692593" y="376661"/>
                    <a:pt x="2685791" y="376661"/>
                  </a:cubicBezTo>
                  <a:lnTo>
                    <a:pt x="25647" y="376661"/>
                  </a:lnTo>
                  <a:cubicBezTo>
                    <a:pt x="18845" y="376661"/>
                    <a:pt x="12322" y="373959"/>
                    <a:pt x="7512" y="369149"/>
                  </a:cubicBezTo>
                  <a:cubicBezTo>
                    <a:pt x="2702" y="364340"/>
                    <a:pt x="0" y="357816"/>
                    <a:pt x="0" y="351014"/>
                  </a:cubicBezTo>
                  <a:lnTo>
                    <a:pt x="0" y="25647"/>
                  </a:lnTo>
                  <a:cubicBezTo>
                    <a:pt x="0" y="18845"/>
                    <a:pt x="2702" y="12322"/>
                    <a:pt x="7512" y="7512"/>
                  </a:cubicBezTo>
                  <a:cubicBezTo>
                    <a:pt x="12322" y="2702"/>
                    <a:pt x="18845" y="0"/>
                    <a:pt x="25647" y="0"/>
                  </a:cubicBezTo>
                  <a:close/>
                </a:path>
              </a:pathLst>
            </a:custGeom>
            <a:solidFill>
              <a:srgbClr val="FCF8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2711438" cy="5195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grandir"/>
                </a:rPr>
                <a:t>O que e single cell?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84692" y="3374037"/>
            <a:ext cx="7546602" cy="1027557"/>
            <a:chOff x="0" y="0"/>
            <a:chExt cx="2711438" cy="3691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11438" cy="369194"/>
            </a:xfrm>
            <a:custGeom>
              <a:avLst/>
              <a:gdLst/>
              <a:ahLst/>
              <a:cxnLst/>
              <a:rect r="r" b="b" t="t" l="l"/>
              <a:pathLst>
                <a:path h="369194" w="2711438">
                  <a:moveTo>
                    <a:pt x="25647" y="0"/>
                  </a:moveTo>
                  <a:lnTo>
                    <a:pt x="2685791" y="0"/>
                  </a:lnTo>
                  <a:cubicBezTo>
                    <a:pt x="2692593" y="0"/>
                    <a:pt x="2699116" y="2702"/>
                    <a:pt x="2703926" y="7512"/>
                  </a:cubicBezTo>
                  <a:cubicBezTo>
                    <a:pt x="2708735" y="12322"/>
                    <a:pt x="2711438" y="18845"/>
                    <a:pt x="2711438" y="25647"/>
                  </a:cubicBezTo>
                  <a:lnTo>
                    <a:pt x="2711438" y="343546"/>
                  </a:lnTo>
                  <a:cubicBezTo>
                    <a:pt x="2711438" y="350349"/>
                    <a:pt x="2708735" y="356872"/>
                    <a:pt x="2703926" y="361682"/>
                  </a:cubicBezTo>
                  <a:cubicBezTo>
                    <a:pt x="2699116" y="366491"/>
                    <a:pt x="2692593" y="369194"/>
                    <a:pt x="2685791" y="369194"/>
                  </a:cubicBezTo>
                  <a:lnTo>
                    <a:pt x="25647" y="369194"/>
                  </a:lnTo>
                  <a:cubicBezTo>
                    <a:pt x="18845" y="369194"/>
                    <a:pt x="12322" y="366491"/>
                    <a:pt x="7512" y="361682"/>
                  </a:cubicBezTo>
                  <a:cubicBezTo>
                    <a:pt x="2702" y="356872"/>
                    <a:pt x="0" y="350349"/>
                    <a:pt x="0" y="343546"/>
                  </a:cubicBezTo>
                  <a:lnTo>
                    <a:pt x="0" y="25647"/>
                  </a:lnTo>
                  <a:cubicBezTo>
                    <a:pt x="0" y="18845"/>
                    <a:pt x="2702" y="12322"/>
                    <a:pt x="7512" y="7512"/>
                  </a:cubicBezTo>
                  <a:cubicBezTo>
                    <a:pt x="12322" y="2702"/>
                    <a:pt x="18845" y="0"/>
                    <a:pt x="25647" y="0"/>
                  </a:cubicBezTo>
                  <a:close/>
                </a:path>
              </a:pathLst>
            </a:custGeom>
            <a:solidFill>
              <a:srgbClr val="FCF8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42875"/>
              <a:ext cx="2711438" cy="5120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  <a:r>
                <a:rPr lang="en-US" sz="3000" u="sng">
                  <a:solidFill>
                    <a:srgbClr val="000000"/>
                  </a:solidFill>
                  <a:latin typeface="Agrandir"/>
                </a:rPr>
                <a:t>RNA-seq x single cell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84692" y="4524228"/>
            <a:ext cx="7546602" cy="1027557"/>
            <a:chOff x="0" y="0"/>
            <a:chExt cx="2711438" cy="3691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11438" cy="369194"/>
            </a:xfrm>
            <a:custGeom>
              <a:avLst/>
              <a:gdLst/>
              <a:ahLst/>
              <a:cxnLst/>
              <a:rect r="r" b="b" t="t" l="l"/>
              <a:pathLst>
                <a:path h="369194" w="2711438">
                  <a:moveTo>
                    <a:pt x="25647" y="0"/>
                  </a:moveTo>
                  <a:lnTo>
                    <a:pt x="2685791" y="0"/>
                  </a:lnTo>
                  <a:cubicBezTo>
                    <a:pt x="2692593" y="0"/>
                    <a:pt x="2699116" y="2702"/>
                    <a:pt x="2703926" y="7512"/>
                  </a:cubicBezTo>
                  <a:cubicBezTo>
                    <a:pt x="2708735" y="12322"/>
                    <a:pt x="2711438" y="18845"/>
                    <a:pt x="2711438" y="25647"/>
                  </a:cubicBezTo>
                  <a:lnTo>
                    <a:pt x="2711438" y="343546"/>
                  </a:lnTo>
                  <a:cubicBezTo>
                    <a:pt x="2711438" y="350349"/>
                    <a:pt x="2708735" y="356872"/>
                    <a:pt x="2703926" y="361682"/>
                  </a:cubicBezTo>
                  <a:cubicBezTo>
                    <a:pt x="2699116" y="366491"/>
                    <a:pt x="2692593" y="369194"/>
                    <a:pt x="2685791" y="369194"/>
                  </a:cubicBezTo>
                  <a:lnTo>
                    <a:pt x="25647" y="369194"/>
                  </a:lnTo>
                  <a:cubicBezTo>
                    <a:pt x="18845" y="369194"/>
                    <a:pt x="12322" y="366491"/>
                    <a:pt x="7512" y="361682"/>
                  </a:cubicBezTo>
                  <a:cubicBezTo>
                    <a:pt x="2702" y="356872"/>
                    <a:pt x="0" y="350349"/>
                    <a:pt x="0" y="343546"/>
                  </a:cubicBezTo>
                  <a:lnTo>
                    <a:pt x="0" y="25647"/>
                  </a:lnTo>
                  <a:cubicBezTo>
                    <a:pt x="0" y="18845"/>
                    <a:pt x="2702" y="12322"/>
                    <a:pt x="7512" y="7512"/>
                  </a:cubicBezTo>
                  <a:cubicBezTo>
                    <a:pt x="12322" y="2702"/>
                    <a:pt x="18845" y="0"/>
                    <a:pt x="25647" y="0"/>
                  </a:cubicBezTo>
                  <a:close/>
                </a:path>
              </a:pathLst>
            </a:custGeom>
            <a:solidFill>
              <a:srgbClr val="FCF8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42875"/>
              <a:ext cx="2711438" cy="5120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grandir"/>
                </a:rPr>
                <a:t>Plataformas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84692" y="5674419"/>
            <a:ext cx="7546602" cy="1027557"/>
            <a:chOff x="0" y="0"/>
            <a:chExt cx="2711438" cy="3691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11438" cy="369194"/>
            </a:xfrm>
            <a:custGeom>
              <a:avLst/>
              <a:gdLst/>
              <a:ahLst/>
              <a:cxnLst/>
              <a:rect r="r" b="b" t="t" l="l"/>
              <a:pathLst>
                <a:path h="369194" w="2711438">
                  <a:moveTo>
                    <a:pt x="25647" y="0"/>
                  </a:moveTo>
                  <a:lnTo>
                    <a:pt x="2685791" y="0"/>
                  </a:lnTo>
                  <a:cubicBezTo>
                    <a:pt x="2692593" y="0"/>
                    <a:pt x="2699116" y="2702"/>
                    <a:pt x="2703926" y="7512"/>
                  </a:cubicBezTo>
                  <a:cubicBezTo>
                    <a:pt x="2708735" y="12322"/>
                    <a:pt x="2711438" y="18845"/>
                    <a:pt x="2711438" y="25647"/>
                  </a:cubicBezTo>
                  <a:lnTo>
                    <a:pt x="2711438" y="343546"/>
                  </a:lnTo>
                  <a:cubicBezTo>
                    <a:pt x="2711438" y="350349"/>
                    <a:pt x="2708735" y="356872"/>
                    <a:pt x="2703926" y="361682"/>
                  </a:cubicBezTo>
                  <a:cubicBezTo>
                    <a:pt x="2699116" y="366491"/>
                    <a:pt x="2692593" y="369194"/>
                    <a:pt x="2685791" y="369194"/>
                  </a:cubicBezTo>
                  <a:lnTo>
                    <a:pt x="25647" y="369194"/>
                  </a:lnTo>
                  <a:cubicBezTo>
                    <a:pt x="18845" y="369194"/>
                    <a:pt x="12322" y="366491"/>
                    <a:pt x="7512" y="361682"/>
                  </a:cubicBezTo>
                  <a:cubicBezTo>
                    <a:pt x="2702" y="356872"/>
                    <a:pt x="0" y="350349"/>
                    <a:pt x="0" y="343546"/>
                  </a:cubicBezTo>
                  <a:lnTo>
                    <a:pt x="0" y="25647"/>
                  </a:lnTo>
                  <a:cubicBezTo>
                    <a:pt x="0" y="18845"/>
                    <a:pt x="2702" y="12322"/>
                    <a:pt x="7512" y="7512"/>
                  </a:cubicBezTo>
                  <a:cubicBezTo>
                    <a:pt x="12322" y="2702"/>
                    <a:pt x="18845" y="0"/>
                    <a:pt x="25647" y="0"/>
                  </a:cubicBezTo>
                  <a:close/>
                </a:path>
              </a:pathLst>
            </a:custGeom>
            <a:solidFill>
              <a:srgbClr val="FCF8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42875"/>
              <a:ext cx="2711438" cy="5120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grandir"/>
                </a:rPr>
                <a:t>Principais programas e pacotes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84692" y="6824610"/>
            <a:ext cx="7546602" cy="1027557"/>
            <a:chOff x="0" y="0"/>
            <a:chExt cx="2711438" cy="3691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11438" cy="369194"/>
            </a:xfrm>
            <a:custGeom>
              <a:avLst/>
              <a:gdLst/>
              <a:ahLst/>
              <a:cxnLst/>
              <a:rect r="r" b="b" t="t" l="l"/>
              <a:pathLst>
                <a:path h="369194" w="2711438">
                  <a:moveTo>
                    <a:pt x="25647" y="0"/>
                  </a:moveTo>
                  <a:lnTo>
                    <a:pt x="2685791" y="0"/>
                  </a:lnTo>
                  <a:cubicBezTo>
                    <a:pt x="2692593" y="0"/>
                    <a:pt x="2699116" y="2702"/>
                    <a:pt x="2703926" y="7512"/>
                  </a:cubicBezTo>
                  <a:cubicBezTo>
                    <a:pt x="2708735" y="12322"/>
                    <a:pt x="2711438" y="18845"/>
                    <a:pt x="2711438" y="25647"/>
                  </a:cubicBezTo>
                  <a:lnTo>
                    <a:pt x="2711438" y="343546"/>
                  </a:lnTo>
                  <a:cubicBezTo>
                    <a:pt x="2711438" y="350349"/>
                    <a:pt x="2708735" y="356872"/>
                    <a:pt x="2703926" y="361682"/>
                  </a:cubicBezTo>
                  <a:cubicBezTo>
                    <a:pt x="2699116" y="366491"/>
                    <a:pt x="2692593" y="369194"/>
                    <a:pt x="2685791" y="369194"/>
                  </a:cubicBezTo>
                  <a:lnTo>
                    <a:pt x="25647" y="369194"/>
                  </a:lnTo>
                  <a:cubicBezTo>
                    <a:pt x="18845" y="369194"/>
                    <a:pt x="12322" y="366491"/>
                    <a:pt x="7512" y="361682"/>
                  </a:cubicBezTo>
                  <a:cubicBezTo>
                    <a:pt x="2702" y="356872"/>
                    <a:pt x="0" y="350349"/>
                    <a:pt x="0" y="343546"/>
                  </a:cubicBezTo>
                  <a:lnTo>
                    <a:pt x="0" y="25647"/>
                  </a:lnTo>
                  <a:cubicBezTo>
                    <a:pt x="0" y="18845"/>
                    <a:pt x="2702" y="12322"/>
                    <a:pt x="7512" y="7512"/>
                  </a:cubicBezTo>
                  <a:cubicBezTo>
                    <a:pt x="12322" y="2702"/>
                    <a:pt x="18845" y="0"/>
                    <a:pt x="25647" y="0"/>
                  </a:cubicBezTo>
                  <a:close/>
                </a:path>
              </a:pathLst>
            </a:custGeom>
            <a:solidFill>
              <a:srgbClr val="FCF8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42875"/>
              <a:ext cx="2711438" cy="5120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grandir"/>
                </a:rPr>
                <a:t>Analises basicas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84692" y="7974802"/>
            <a:ext cx="7546602" cy="1027557"/>
            <a:chOff x="0" y="0"/>
            <a:chExt cx="2711438" cy="3691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711438" cy="369194"/>
            </a:xfrm>
            <a:custGeom>
              <a:avLst/>
              <a:gdLst/>
              <a:ahLst/>
              <a:cxnLst/>
              <a:rect r="r" b="b" t="t" l="l"/>
              <a:pathLst>
                <a:path h="369194" w="2711438">
                  <a:moveTo>
                    <a:pt x="25647" y="0"/>
                  </a:moveTo>
                  <a:lnTo>
                    <a:pt x="2685791" y="0"/>
                  </a:lnTo>
                  <a:cubicBezTo>
                    <a:pt x="2692593" y="0"/>
                    <a:pt x="2699116" y="2702"/>
                    <a:pt x="2703926" y="7512"/>
                  </a:cubicBezTo>
                  <a:cubicBezTo>
                    <a:pt x="2708735" y="12322"/>
                    <a:pt x="2711438" y="18845"/>
                    <a:pt x="2711438" y="25647"/>
                  </a:cubicBezTo>
                  <a:lnTo>
                    <a:pt x="2711438" y="343546"/>
                  </a:lnTo>
                  <a:cubicBezTo>
                    <a:pt x="2711438" y="350349"/>
                    <a:pt x="2708735" y="356872"/>
                    <a:pt x="2703926" y="361682"/>
                  </a:cubicBezTo>
                  <a:cubicBezTo>
                    <a:pt x="2699116" y="366491"/>
                    <a:pt x="2692593" y="369194"/>
                    <a:pt x="2685791" y="369194"/>
                  </a:cubicBezTo>
                  <a:lnTo>
                    <a:pt x="25647" y="369194"/>
                  </a:lnTo>
                  <a:cubicBezTo>
                    <a:pt x="18845" y="369194"/>
                    <a:pt x="12322" y="366491"/>
                    <a:pt x="7512" y="361682"/>
                  </a:cubicBezTo>
                  <a:cubicBezTo>
                    <a:pt x="2702" y="356872"/>
                    <a:pt x="0" y="350349"/>
                    <a:pt x="0" y="343546"/>
                  </a:cubicBezTo>
                  <a:lnTo>
                    <a:pt x="0" y="25647"/>
                  </a:lnTo>
                  <a:cubicBezTo>
                    <a:pt x="0" y="18845"/>
                    <a:pt x="2702" y="12322"/>
                    <a:pt x="7512" y="7512"/>
                  </a:cubicBezTo>
                  <a:cubicBezTo>
                    <a:pt x="12322" y="2702"/>
                    <a:pt x="18845" y="0"/>
                    <a:pt x="25647" y="0"/>
                  </a:cubicBezTo>
                  <a:close/>
                </a:path>
              </a:pathLst>
            </a:custGeom>
            <a:solidFill>
              <a:srgbClr val="FCF8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42875"/>
              <a:ext cx="2711438" cy="5120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Agrandir"/>
                </a:rPr>
                <a:t>Dicas e bancos de dados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324183">
            <a:off x="16708234" y="8748427"/>
            <a:ext cx="753046" cy="753046"/>
          </a:xfrm>
          <a:custGeom>
            <a:avLst/>
            <a:gdLst/>
            <a:ahLst/>
            <a:cxnLst/>
            <a:rect r="r" b="b" t="t" l="l"/>
            <a:pathLst>
              <a:path h="753046" w="753046">
                <a:moveTo>
                  <a:pt x="0" y="0"/>
                </a:moveTo>
                <a:lnTo>
                  <a:pt x="753046" y="0"/>
                </a:lnTo>
                <a:lnTo>
                  <a:pt x="753046" y="753046"/>
                </a:lnTo>
                <a:lnTo>
                  <a:pt x="0" y="75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304832" y="2275892"/>
            <a:ext cx="2286064" cy="1625184"/>
          </a:xfrm>
          <a:custGeom>
            <a:avLst/>
            <a:gdLst/>
            <a:ahLst/>
            <a:cxnLst/>
            <a:rect r="r" b="b" t="t" l="l"/>
            <a:pathLst>
              <a:path h="1625184" w="2286064">
                <a:moveTo>
                  <a:pt x="0" y="0"/>
                </a:moveTo>
                <a:lnTo>
                  <a:pt x="2286064" y="0"/>
                </a:lnTo>
                <a:lnTo>
                  <a:pt x="2286064" y="1625184"/>
                </a:lnTo>
                <a:lnTo>
                  <a:pt x="0" y="1625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2460552">
            <a:off x="8225341" y="-542573"/>
            <a:ext cx="2110508" cy="1469681"/>
          </a:xfrm>
          <a:custGeom>
            <a:avLst/>
            <a:gdLst/>
            <a:ahLst/>
            <a:cxnLst/>
            <a:rect r="r" b="b" t="t" l="l"/>
            <a:pathLst>
              <a:path h="1469681" w="2110508">
                <a:moveTo>
                  <a:pt x="0" y="0"/>
                </a:moveTo>
                <a:lnTo>
                  <a:pt x="2110508" y="0"/>
                </a:lnTo>
                <a:lnTo>
                  <a:pt x="2110508" y="1469681"/>
                </a:lnTo>
                <a:lnTo>
                  <a:pt x="0" y="14696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243263">
            <a:off x="1202507" y="1899369"/>
            <a:ext cx="753046" cy="753046"/>
          </a:xfrm>
          <a:custGeom>
            <a:avLst/>
            <a:gdLst/>
            <a:ahLst/>
            <a:cxnLst/>
            <a:rect r="r" b="b" t="t" l="l"/>
            <a:pathLst>
              <a:path h="753046" w="753046">
                <a:moveTo>
                  <a:pt x="0" y="0"/>
                </a:moveTo>
                <a:lnTo>
                  <a:pt x="753046" y="0"/>
                </a:lnTo>
                <a:lnTo>
                  <a:pt x="753046" y="753046"/>
                </a:lnTo>
                <a:lnTo>
                  <a:pt x="0" y="75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277598">
            <a:off x="4041805" y="9160087"/>
            <a:ext cx="908027" cy="911341"/>
          </a:xfrm>
          <a:custGeom>
            <a:avLst/>
            <a:gdLst/>
            <a:ahLst/>
            <a:cxnLst/>
            <a:rect r="r" b="b" t="t" l="l"/>
            <a:pathLst>
              <a:path h="911341" w="908027">
                <a:moveTo>
                  <a:pt x="0" y="0"/>
                </a:moveTo>
                <a:lnTo>
                  <a:pt x="908027" y="0"/>
                </a:lnTo>
                <a:lnTo>
                  <a:pt x="908027" y="911341"/>
                </a:lnTo>
                <a:lnTo>
                  <a:pt x="0" y="911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439004" y="4468880"/>
            <a:ext cx="6563104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Our Agenda for Today</a:t>
            </a:r>
          </a:p>
        </p:txBody>
      </p:sp>
      <p:grpSp>
        <p:nvGrpSpPr>
          <p:cNvPr name="Group 37" id="37"/>
          <p:cNvGrpSpPr/>
          <p:nvPr/>
        </p:nvGrpSpPr>
        <p:grpSpPr>
          <a:xfrm rot="2765695">
            <a:off x="8718405" y="1423056"/>
            <a:ext cx="1905306" cy="1905306"/>
            <a:chOff x="0" y="0"/>
            <a:chExt cx="2540408" cy="2540408"/>
          </a:xfrm>
        </p:grpSpPr>
        <p:sp>
          <p:nvSpPr>
            <p:cNvPr name="Freeform 38" id="38"/>
            <p:cNvSpPr/>
            <p:nvPr/>
          </p:nvSpPr>
          <p:spPr>
            <a:xfrm flipH="false" flipV="false" rot="-1387469">
              <a:off x="302344" y="302344"/>
              <a:ext cx="1935720" cy="1935720"/>
            </a:xfrm>
            <a:custGeom>
              <a:avLst/>
              <a:gdLst/>
              <a:ahLst/>
              <a:cxnLst/>
              <a:rect r="r" b="b" t="t" l="l"/>
              <a:pathLst>
                <a:path h="1935720" w="1935720">
                  <a:moveTo>
                    <a:pt x="0" y="0"/>
                  </a:moveTo>
                  <a:lnTo>
                    <a:pt x="1935720" y="0"/>
                  </a:lnTo>
                  <a:lnTo>
                    <a:pt x="1935720" y="1935720"/>
                  </a:lnTo>
                  <a:lnTo>
                    <a:pt x="0" y="19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-1387469">
              <a:off x="313583" y="1919599"/>
              <a:ext cx="436090" cy="436090"/>
            </a:xfrm>
            <a:custGeom>
              <a:avLst/>
              <a:gdLst/>
              <a:ahLst/>
              <a:cxnLst/>
              <a:rect r="r" b="b" t="t" l="l"/>
              <a:pathLst>
                <a:path h="436090" w="436090">
                  <a:moveTo>
                    <a:pt x="0" y="0"/>
                  </a:moveTo>
                  <a:lnTo>
                    <a:pt x="436090" y="0"/>
                  </a:lnTo>
                  <a:lnTo>
                    <a:pt x="436090" y="436090"/>
                  </a:lnTo>
                  <a:lnTo>
                    <a:pt x="0" y="436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-1387469">
              <a:off x="1391628" y="83228"/>
              <a:ext cx="532860" cy="532860"/>
            </a:xfrm>
            <a:custGeom>
              <a:avLst/>
              <a:gdLst/>
              <a:ahLst/>
              <a:cxnLst/>
              <a:rect r="r" b="b" t="t" l="l"/>
              <a:pathLst>
                <a:path h="532860" w="532860">
                  <a:moveTo>
                    <a:pt x="0" y="0"/>
                  </a:moveTo>
                  <a:lnTo>
                    <a:pt x="532860" y="0"/>
                  </a:lnTo>
                  <a:lnTo>
                    <a:pt x="532860" y="532861"/>
                  </a:lnTo>
                  <a:lnTo>
                    <a:pt x="0" y="532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5393476" y="8714646"/>
            <a:ext cx="1321516" cy="1321516"/>
            <a:chOff x="0" y="0"/>
            <a:chExt cx="1762021" cy="1762021"/>
          </a:xfrm>
        </p:grpSpPr>
        <p:sp>
          <p:nvSpPr>
            <p:cNvPr name="Freeform 42" id="42"/>
            <p:cNvSpPr/>
            <p:nvPr/>
          </p:nvSpPr>
          <p:spPr>
            <a:xfrm flipH="false" flipV="false" rot="-1387469">
              <a:off x="209705" y="209705"/>
              <a:ext cx="1342611" cy="1342611"/>
            </a:xfrm>
            <a:custGeom>
              <a:avLst/>
              <a:gdLst/>
              <a:ahLst/>
              <a:cxnLst/>
              <a:rect r="r" b="b" t="t" l="l"/>
              <a:pathLst>
                <a:path h="1342611" w="1342611">
                  <a:moveTo>
                    <a:pt x="0" y="0"/>
                  </a:moveTo>
                  <a:lnTo>
                    <a:pt x="1342611" y="0"/>
                  </a:lnTo>
                  <a:lnTo>
                    <a:pt x="1342611" y="1342611"/>
                  </a:lnTo>
                  <a:lnTo>
                    <a:pt x="0" y="1342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-1387469">
              <a:off x="217500" y="1331429"/>
              <a:ext cx="302471" cy="302471"/>
            </a:xfrm>
            <a:custGeom>
              <a:avLst/>
              <a:gdLst/>
              <a:ahLst/>
              <a:cxnLst/>
              <a:rect r="r" b="b" t="t" l="l"/>
              <a:pathLst>
                <a:path h="302471" w="302471">
                  <a:moveTo>
                    <a:pt x="0" y="0"/>
                  </a:moveTo>
                  <a:lnTo>
                    <a:pt x="302471" y="0"/>
                  </a:lnTo>
                  <a:lnTo>
                    <a:pt x="302471" y="302471"/>
                  </a:lnTo>
                  <a:lnTo>
                    <a:pt x="0" y="302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-1387469">
              <a:off x="965230" y="57727"/>
              <a:ext cx="369591" cy="369591"/>
            </a:xfrm>
            <a:custGeom>
              <a:avLst/>
              <a:gdLst/>
              <a:ahLst/>
              <a:cxnLst/>
              <a:rect r="r" b="b" t="t" l="l"/>
              <a:pathLst>
                <a:path h="369591" w="369591">
                  <a:moveTo>
                    <a:pt x="0" y="0"/>
                  </a:moveTo>
                  <a:lnTo>
                    <a:pt x="369590" y="0"/>
                  </a:lnTo>
                  <a:lnTo>
                    <a:pt x="369590" y="369591"/>
                  </a:lnTo>
                  <a:lnTo>
                    <a:pt x="0" y="369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757445"/>
            <a:chOff x="0" y="0"/>
            <a:chExt cx="5009842" cy="7262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726241"/>
            </a:xfrm>
            <a:custGeom>
              <a:avLst/>
              <a:gdLst/>
              <a:ahLst/>
              <a:cxnLst/>
              <a:rect r="r" b="b" t="t" l="l"/>
              <a:pathLst>
                <a:path h="72624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726241"/>
                  </a:lnTo>
                  <a:lnTo>
                    <a:pt x="0" y="72624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831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52411" y="-872073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0349" y="3279076"/>
            <a:ext cx="15908609" cy="6577491"/>
          </a:xfrm>
          <a:custGeom>
            <a:avLst/>
            <a:gdLst/>
            <a:ahLst/>
            <a:cxnLst/>
            <a:rect r="r" b="b" t="t" l="l"/>
            <a:pathLst>
              <a:path h="6577491" w="15908609">
                <a:moveTo>
                  <a:pt x="0" y="0"/>
                </a:moveTo>
                <a:lnTo>
                  <a:pt x="15908608" y="0"/>
                </a:lnTo>
                <a:lnTo>
                  <a:pt x="15908608" y="6577491"/>
                </a:lnTo>
                <a:lnTo>
                  <a:pt x="0" y="6577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09262" y="324804"/>
            <a:ext cx="8758913" cy="216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Agrandir Bold"/>
              </a:rPr>
              <a:t>Varia de acordo com a plataforma, mas todas iniciam com uma sequencia .fastq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9213" y="519114"/>
            <a:ext cx="6235495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data analysis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757445"/>
            <a:chOff x="0" y="0"/>
            <a:chExt cx="5009842" cy="7262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726241"/>
            </a:xfrm>
            <a:custGeom>
              <a:avLst/>
              <a:gdLst/>
              <a:ahLst/>
              <a:cxnLst/>
              <a:rect r="r" b="b" t="t" l="l"/>
              <a:pathLst>
                <a:path h="72624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726241"/>
                  </a:lnTo>
                  <a:lnTo>
                    <a:pt x="0" y="72624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831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52411" y="-872073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7617" y="2849021"/>
            <a:ext cx="11891232" cy="7324676"/>
          </a:xfrm>
          <a:custGeom>
            <a:avLst/>
            <a:gdLst/>
            <a:ahLst/>
            <a:cxnLst/>
            <a:rect r="r" b="b" t="t" l="l"/>
            <a:pathLst>
              <a:path h="7324676" w="11891232">
                <a:moveTo>
                  <a:pt x="0" y="0"/>
                </a:moveTo>
                <a:lnTo>
                  <a:pt x="11891233" y="0"/>
                </a:lnTo>
                <a:lnTo>
                  <a:pt x="11891233" y="7324676"/>
                </a:lnTo>
                <a:lnTo>
                  <a:pt x="0" y="7324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09262" y="324804"/>
            <a:ext cx="8758913" cy="216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60"/>
              </a:lnSpc>
            </a:pPr>
            <a:r>
              <a:rPr lang="en-US" sz="4200">
                <a:solidFill>
                  <a:srgbClr val="000000"/>
                </a:solidFill>
                <a:latin typeface="Agrandir Bold"/>
              </a:rPr>
              <a:t>Varia de acordo com a plataforma, mas todas iniciam com uma sequencia .fastq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9213" y="519114"/>
            <a:ext cx="6235495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data analysis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757445"/>
            <a:chOff x="0" y="0"/>
            <a:chExt cx="5009842" cy="7262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726241"/>
            </a:xfrm>
            <a:custGeom>
              <a:avLst/>
              <a:gdLst/>
              <a:ahLst/>
              <a:cxnLst/>
              <a:rect r="r" b="b" t="t" l="l"/>
              <a:pathLst>
                <a:path h="72624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726241"/>
                  </a:lnTo>
                  <a:lnTo>
                    <a:pt x="0" y="72624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831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42388" y="2983207"/>
            <a:ext cx="11562777" cy="7111422"/>
          </a:xfrm>
          <a:custGeom>
            <a:avLst/>
            <a:gdLst/>
            <a:ahLst/>
            <a:cxnLst/>
            <a:rect r="r" b="b" t="t" l="l"/>
            <a:pathLst>
              <a:path h="7111422" w="11562777">
                <a:moveTo>
                  <a:pt x="0" y="0"/>
                </a:moveTo>
                <a:lnTo>
                  <a:pt x="11562777" y="0"/>
                </a:lnTo>
                <a:lnTo>
                  <a:pt x="11562777" y="7111422"/>
                </a:lnTo>
                <a:lnTo>
                  <a:pt x="0" y="7111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SmartSeq2: Pipeline Overview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1772732"/>
            <a:chOff x="0" y="0"/>
            <a:chExt cx="5009842" cy="4668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466892"/>
            </a:xfrm>
            <a:custGeom>
              <a:avLst/>
              <a:gdLst/>
              <a:ahLst/>
              <a:cxnLst/>
              <a:rect r="r" b="b" t="t" l="l"/>
              <a:pathLst>
                <a:path h="466892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466892"/>
                  </a:lnTo>
                  <a:lnTo>
                    <a:pt x="0" y="466892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571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772732"/>
            <a:ext cx="12570922" cy="6904337"/>
          </a:xfrm>
          <a:custGeom>
            <a:avLst/>
            <a:gdLst/>
            <a:ahLst/>
            <a:cxnLst/>
            <a:rect r="r" b="b" t="t" l="l"/>
            <a:pathLst>
              <a:path h="6904337" w="12570922">
                <a:moveTo>
                  <a:pt x="0" y="0"/>
                </a:moveTo>
                <a:lnTo>
                  <a:pt x="12570922" y="0"/>
                </a:lnTo>
                <a:lnTo>
                  <a:pt x="12570922" y="6904337"/>
                </a:lnTo>
                <a:lnTo>
                  <a:pt x="0" y="6904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7892" y="6107023"/>
            <a:ext cx="7870108" cy="4585838"/>
          </a:xfrm>
          <a:custGeom>
            <a:avLst/>
            <a:gdLst/>
            <a:ahLst/>
            <a:cxnLst/>
            <a:rect r="r" b="b" t="t" l="l"/>
            <a:pathLst>
              <a:path h="4585838" w="7870108">
                <a:moveTo>
                  <a:pt x="0" y="0"/>
                </a:moveTo>
                <a:lnTo>
                  <a:pt x="7870108" y="0"/>
                </a:lnTo>
                <a:lnTo>
                  <a:pt x="7870108" y="4585838"/>
                </a:lnTo>
                <a:lnTo>
                  <a:pt x="0" y="4585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8678" y="581025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Drop-seq: Pipeline Overview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75715"/>
            <a:chOff x="0" y="0"/>
            <a:chExt cx="5009842" cy="5466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6690"/>
            </a:xfrm>
            <a:custGeom>
              <a:avLst/>
              <a:gdLst/>
              <a:ahLst/>
              <a:cxnLst/>
              <a:rect r="r" b="b" t="t" l="l"/>
              <a:pathLst>
                <a:path h="546690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6690"/>
                  </a:lnTo>
                  <a:lnTo>
                    <a:pt x="0" y="54669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51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075715"/>
            <a:ext cx="12602595" cy="6703508"/>
          </a:xfrm>
          <a:custGeom>
            <a:avLst/>
            <a:gdLst/>
            <a:ahLst/>
            <a:cxnLst/>
            <a:rect r="r" b="b" t="t" l="l"/>
            <a:pathLst>
              <a:path h="6703508" w="12602595">
                <a:moveTo>
                  <a:pt x="0" y="0"/>
                </a:moveTo>
                <a:lnTo>
                  <a:pt x="12602595" y="0"/>
                </a:lnTo>
                <a:lnTo>
                  <a:pt x="12602595" y="6703508"/>
                </a:lnTo>
                <a:lnTo>
                  <a:pt x="0" y="670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33688" y="3469441"/>
            <a:ext cx="10932672" cy="6604141"/>
          </a:xfrm>
          <a:custGeom>
            <a:avLst/>
            <a:gdLst/>
            <a:ahLst/>
            <a:cxnLst/>
            <a:rect r="r" b="b" t="t" l="l"/>
            <a:pathLst>
              <a:path h="6604141" w="10932672">
                <a:moveTo>
                  <a:pt x="0" y="0"/>
                </a:moveTo>
                <a:lnTo>
                  <a:pt x="10932672" y="0"/>
                </a:lnTo>
                <a:lnTo>
                  <a:pt x="10932672" y="6604141"/>
                </a:lnTo>
                <a:lnTo>
                  <a:pt x="0" y="6604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88626" y="686846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10X: Pipeline Overview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9771" y="0"/>
            <a:ext cx="8807685" cy="3174623"/>
            <a:chOff x="0" y="0"/>
            <a:chExt cx="2319719" cy="8361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9719" cy="836115"/>
            </a:xfrm>
            <a:custGeom>
              <a:avLst/>
              <a:gdLst/>
              <a:ahLst/>
              <a:cxnLst/>
              <a:rect r="r" b="b" t="t" l="l"/>
              <a:pathLst>
                <a:path h="836115" w="2319719">
                  <a:moveTo>
                    <a:pt x="0" y="0"/>
                  </a:moveTo>
                  <a:lnTo>
                    <a:pt x="2319719" y="0"/>
                  </a:lnTo>
                  <a:lnTo>
                    <a:pt x="2319719" y="836115"/>
                  </a:lnTo>
                  <a:lnTo>
                    <a:pt x="0" y="836115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2319719" cy="940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87229"/>
            <a:ext cx="10199771" cy="10199771"/>
          </a:xfrm>
          <a:custGeom>
            <a:avLst/>
            <a:gdLst/>
            <a:ahLst/>
            <a:cxnLst/>
            <a:rect r="r" b="b" t="t" l="l"/>
            <a:pathLst>
              <a:path h="10199771" w="10199771">
                <a:moveTo>
                  <a:pt x="0" y="0"/>
                </a:moveTo>
                <a:lnTo>
                  <a:pt x="10199771" y="0"/>
                </a:lnTo>
                <a:lnTo>
                  <a:pt x="10199771" y="10199771"/>
                </a:lnTo>
                <a:lnTo>
                  <a:pt x="0" y="10199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73939" y="4117992"/>
            <a:ext cx="7237296" cy="4859337"/>
          </a:xfrm>
          <a:custGeom>
            <a:avLst/>
            <a:gdLst/>
            <a:ahLst/>
            <a:cxnLst/>
            <a:rect r="r" b="b" t="t" l="l"/>
            <a:pathLst>
              <a:path h="4859337" w="7237296">
                <a:moveTo>
                  <a:pt x="0" y="0"/>
                </a:moveTo>
                <a:lnTo>
                  <a:pt x="7237296" y="0"/>
                </a:lnTo>
                <a:lnTo>
                  <a:pt x="7237296" y="4859337"/>
                </a:lnTo>
                <a:lnTo>
                  <a:pt x="0" y="4859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548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85900" y="819122"/>
            <a:ext cx="12235426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10X: Pipeline Overview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3767" y="3256273"/>
            <a:ext cx="8174145" cy="6236822"/>
          </a:xfrm>
          <a:custGeom>
            <a:avLst/>
            <a:gdLst/>
            <a:ahLst/>
            <a:cxnLst/>
            <a:rect r="r" b="b" t="t" l="l"/>
            <a:pathLst>
              <a:path h="6236822" w="8174145">
                <a:moveTo>
                  <a:pt x="0" y="0"/>
                </a:moveTo>
                <a:lnTo>
                  <a:pt x="8174146" y="0"/>
                </a:lnTo>
                <a:lnTo>
                  <a:pt x="8174146" y="6236822"/>
                </a:lnTo>
                <a:lnTo>
                  <a:pt x="0" y="6236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05904" y="3901914"/>
            <a:ext cx="6131824" cy="6108261"/>
          </a:xfrm>
          <a:custGeom>
            <a:avLst/>
            <a:gdLst/>
            <a:ahLst/>
            <a:cxnLst/>
            <a:rect r="r" b="b" t="t" l="l"/>
            <a:pathLst>
              <a:path h="6108261" w="6131824">
                <a:moveTo>
                  <a:pt x="0" y="0"/>
                </a:moveTo>
                <a:lnTo>
                  <a:pt x="6131823" y="0"/>
                </a:lnTo>
                <a:lnTo>
                  <a:pt x="6131823" y="6108261"/>
                </a:lnTo>
                <a:lnTo>
                  <a:pt x="0" y="6108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9712" b="-4466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data format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1713" y="2456839"/>
            <a:ext cx="769620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Expression Matrix - single cell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10580" y="3290969"/>
            <a:ext cx="250190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Bulk-RNA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8431" y="2065540"/>
            <a:ext cx="14799194" cy="8324547"/>
          </a:xfrm>
          <a:custGeom>
            <a:avLst/>
            <a:gdLst/>
            <a:ahLst/>
            <a:cxnLst/>
            <a:rect r="r" b="b" t="t" l="l"/>
            <a:pathLst>
              <a:path h="8324547" w="14799194">
                <a:moveTo>
                  <a:pt x="0" y="0"/>
                </a:moveTo>
                <a:lnTo>
                  <a:pt x="14799194" y="0"/>
                </a:lnTo>
                <a:lnTo>
                  <a:pt x="14799194" y="8324547"/>
                </a:lnTo>
                <a:lnTo>
                  <a:pt x="0" y="8324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Basic sc-rna-seq pipeline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4116" y="2499035"/>
            <a:ext cx="16638319" cy="7058681"/>
          </a:xfrm>
          <a:custGeom>
            <a:avLst/>
            <a:gdLst/>
            <a:ahLst/>
            <a:cxnLst/>
            <a:rect r="r" b="b" t="t" l="l"/>
            <a:pathLst>
              <a:path h="7058681" w="16638319">
                <a:moveTo>
                  <a:pt x="0" y="0"/>
                </a:moveTo>
                <a:lnTo>
                  <a:pt x="16638319" y="0"/>
                </a:lnTo>
                <a:lnTo>
                  <a:pt x="16638319" y="7058681"/>
                </a:lnTo>
                <a:lnTo>
                  <a:pt x="0" y="7058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quality control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4116" y="2449815"/>
            <a:ext cx="16044259" cy="7234911"/>
          </a:xfrm>
          <a:custGeom>
            <a:avLst/>
            <a:gdLst/>
            <a:ahLst/>
            <a:cxnLst/>
            <a:rect r="r" b="b" t="t" l="l"/>
            <a:pathLst>
              <a:path h="7234911" w="16044259">
                <a:moveTo>
                  <a:pt x="0" y="0"/>
                </a:moveTo>
                <a:lnTo>
                  <a:pt x="16044259" y="0"/>
                </a:lnTo>
                <a:lnTo>
                  <a:pt x="16044259" y="7234912"/>
                </a:lnTo>
                <a:lnTo>
                  <a:pt x="0" y="7234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quality control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AutoShape 16" id="16"/>
          <p:cNvSpPr/>
          <p:nvPr/>
        </p:nvSpPr>
        <p:spPr>
          <a:xfrm rot="0">
            <a:off x="3948701" y="3004991"/>
            <a:ext cx="13066397" cy="6528036"/>
          </a:xfrm>
          <a:prstGeom prst="rect">
            <a:avLst/>
          </a:prstGeom>
          <a:solidFill>
            <a:srgbClr val="FCF8F1"/>
          </a:solidFill>
        </p:spPr>
      </p:sp>
      <p:grpSp>
        <p:nvGrpSpPr>
          <p:cNvPr name="Group 17" id="17"/>
          <p:cNvGrpSpPr/>
          <p:nvPr/>
        </p:nvGrpSpPr>
        <p:grpSpPr>
          <a:xfrm rot="0">
            <a:off x="748383" y="3198317"/>
            <a:ext cx="2233615" cy="223361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grandir"/>
                </a:rPr>
                <a:t>Diferentes celulas possuem expressao de genes que sao "unicos" daquele tipo celular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7320" y="5865340"/>
            <a:ext cx="2995741" cy="2472866"/>
            <a:chOff x="0" y="0"/>
            <a:chExt cx="1043085" cy="8610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3085" cy="861026"/>
            </a:xfrm>
            <a:custGeom>
              <a:avLst/>
              <a:gdLst/>
              <a:ahLst/>
              <a:cxnLst/>
              <a:rect r="r" b="b" t="t" l="l"/>
              <a:pathLst>
                <a:path h="861026" w="1043085">
                  <a:moveTo>
                    <a:pt x="521543" y="0"/>
                  </a:moveTo>
                  <a:cubicBezTo>
                    <a:pt x="233503" y="0"/>
                    <a:pt x="0" y="192747"/>
                    <a:pt x="0" y="430513"/>
                  </a:cubicBezTo>
                  <a:cubicBezTo>
                    <a:pt x="0" y="668279"/>
                    <a:pt x="233503" y="861026"/>
                    <a:pt x="521543" y="861026"/>
                  </a:cubicBezTo>
                  <a:cubicBezTo>
                    <a:pt x="809583" y="861026"/>
                    <a:pt x="1043085" y="668279"/>
                    <a:pt x="1043085" y="430513"/>
                  </a:cubicBezTo>
                  <a:cubicBezTo>
                    <a:pt x="1043085" y="192747"/>
                    <a:pt x="809583" y="0"/>
                    <a:pt x="521543" y="0"/>
                  </a:cubicBez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97789" y="4521"/>
              <a:ext cx="847507" cy="7757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grandir"/>
                </a:rPr>
                <a:t>Como posso saber se a expressao de um gene e celula-especifica e pode estar afetando o fenotipo de interesse?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156693" y="3004991"/>
            <a:ext cx="8779571" cy="6528036"/>
          </a:xfrm>
          <a:custGeom>
            <a:avLst/>
            <a:gdLst/>
            <a:ahLst/>
            <a:cxnLst/>
            <a:rect r="r" b="b" t="t" l="l"/>
            <a:pathLst>
              <a:path h="6528036" w="8779571">
                <a:moveTo>
                  <a:pt x="0" y="0"/>
                </a:moveTo>
                <a:lnTo>
                  <a:pt x="8779571" y="0"/>
                </a:lnTo>
                <a:lnTo>
                  <a:pt x="8779571" y="6528036"/>
                </a:lnTo>
                <a:lnTo>
                  <a:pt x="0" y="6528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Tecidos e orgaos sao heterogeneos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>
            <a:hlinkClick r:id="rId3" tooltip="https://www.google.com/url?sa=i&amp;url=https%3A%2F%2Fwww.frontiersin.org%2Fjournals%2Fimmunology%2Farticles%2F10.3389%2Ffimmu.2023.1094042%2Ffull&amp;psig=AOvVaw3S_WCFiq3ja6awMlrhkQzY&amp;ust=1718076921115000&amp;source=images&amp;cd=vfe&amp;opi=89978449&amp;ved=0CBIQjRxqFwoTCPikiL2N0IYDFQAAAAAdAAAAABAJ"/>
          </p:cNvPr>
          <p:cNvSpPr/>
          <p:nvPr/>
        </p:nvSpPr>
        <p:spPr>
          <a:xfrm flipH="false" flipV="false" rot="0">
            <a:off x="355506" y="2448862"/>
            <a:ext cx="9616813" cy="7115184"/>
          </a:xfrm>
          <a:custGeom>
            <a:avLst/>
            <a:gdLst/>
            <a:ahLst/>
            <a:cxnLst/>
            <a:rect r="r" b="b" t="t" l="l"/>
            <a:pathLst>
              <a:path h="7115184" w="9616813">
                <a:moveTo>
                  <a:pt x="0" y="0"/>
                </a:moveTo>
                <a:lnTo>
                  <a:pt x="9616813" y="0"/>
                </a:lnTo>
                <a:lnTo>
                  <a:pt x="9616813" y="7115185"/>
                </a:lnTo>
                <a:lnTo>
                  <a:pt x="0" y="7115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12643" y="4746652"/>
            <a:ext cx="6324842" cy="3306058"/>
          </a:xfrm>
          <a:custGeom>
            <a:avLst/>
            <a:gdLst/>
            <a:ahLst/>
            <a:cxnLst/>
            <a:rect r="r" b="b" t="t" l="l"/>
            <a:pathLst>
              <a:path h="3306058" w="6324842">
                <a:moveTo>
                  <a:pt x="0" y="0"/>
                </a:moveTo>
                <a:lnTo>
                  <a:pt x="6324842" y="0"/>
                </a:lnTo>
                <a:lnTo>
                  <a:pt x="6324842" y="3306057"/>
                </a:lnTo>
                <a:lnTo>
                  <a:pt x="0" y="3306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7732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clustering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1475386"/>
            <a:chOff x="0" y="0"/>
            <a:chExt cx="5009842" cy="3885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388579"/>
            </a:xfrm>
            <a:custGeom>
              <a:avLst/>
              <a:gdLst/>
              <a:ahLst/>
              <a:cxnLst/>
              <a:rect r="r" b="b" t="t" l="l"/>
              <a:pathLst>
                <a:path h="388579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388579"/>
                  </a:lnTo>
                  <a:lnTo>
                    <a:pt x="0" y="388579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493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32621" y="6381429"/>
            <a:ext cx="7421796" cy="3182123"/>
          </a:xfrm>
          <a:custGeom>
            <a:avLst/>
            <a:gdLst/>
            <a:ahLst/>
            <a:cxnLst/>
            <a:rect r="r" b="b" t="t" l="l"/>
            <a:pathLst>
              <a:path h="3182123" w="7421796">
                <a:moveTo>
                  <a:pt x="0" y="0"/>
                </a:moveTo>
                <a:lnTo>
                  <a:pt x="7421797" y="0"/>
                </a:lnTo>
                <a:lnTo>
                  <a:pt x="7421797" y="3182123"/>
                </a:lnTo>
                <a:lnTo>
                  <a:pt x="0" y="3182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4797" y="5143500"/>
            <a:ext cx="4458165" cy="5062724"/>
          </a:xfrm>
          <a:custGeom>
            <a:avLst/>
            <a:gdLst/>
            <a:ahLst/>
            <a:cxnLst/>
            <a:rect r="r" b="b" t="t" l="l"/>
            <a:pathLst>
              <a:path h="5062724" w="4458165">
                <a:moveTo>
                  <a:pt x="0" y="0"/>
                </a:moveTo>
                <a:lnTo>
                  <a:pt x="4458165" y="0"/>
                </a:lnTo>
                <a:lnTo>
                  <a:pt x="4458165" y="5062724"/>
                </a:lnTo>
                <a:lnTo>
                  <a:pt x="0" y="5062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659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288" y="1149784"/>
            <a:ext cx="13604352" cy="4483398"/>
          </a:xfrm>
          <a:custGeom>
            <a:avLst/>
            <a:gdLst/>
            <a:ahLst/>
            <a:cxnLst/>
            <a:rect r="r" b="b" t="t" l="l"/>
            <a:pathLst>
              <a:path h="4483398" w="13604352">
                <a:moveTo>
                  <a:pt x="0" y="0"/>
                </a:moveTo>
                <a:lnTo>
                  <a:pt x="13604352" y="0"/>
                </a:lnTo>
                <a:lnTo>
                  <a:pt x="13604352" y="4483398"/>
                </a:lnTo>
                <a:lnTo>
                  <a:pt x="0" y="448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9978" y="320543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reducing dimensions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4564" y="2383448"/>
            <a:ext cx="10518421" cy="7433018"/>
          </a:xfrm>
          <a:custGeom>
            <a:avLst/>
            <a:gdLst/>
            <a:ahLst/>
            <a:cxnLst/>
            <a:rect r="r" b="b" t="t" l="l"/>
            <a:pathLst>
              <a:path h="7433018" w="10518421">
                <a:moveTo>
                  <a:pt x="0" y="0"/>
                </a:moveTo>
                <a:lnTo>
                  <a:pt x="10518421" y="0"/>
                </a:lnTo>
                <a:lnTo>
                  <a:pt x="10518421" y="7433018"/>
                </a:lnTo>
                <a:lnTo>
                  <a:pt x="0" y="743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83296" y="3063559"/>
            <a:ext cx="6991888" cy="5930346"/>
          </a:xfrm>
          <a:custGeom>
            <a:avLst/>
            <a:gdLst/>
            <a:ahLst/>
            <a:cxnLst/>
            <a:rect r="r" b="b" t="t" l="l"/>
            <a:pathLst>
              <a:path h="5930346" w="6991888">
                <a:moveTo>
                  <a:pt x="0" y="0"/>
                </a:moveTo>
                <a:lnTo>
                  <a:pt x="6991888" y="0"/>
                </a:lnTo>
                <a:lnTo>
                  <a:pt x="6991888" y="5930345"/>
                </a:lnTo>
                <a:lnTo>
                  <a:pt x="0" y="5930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cell type inference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13085"/>
            <a:ext cx="16115884" cy="7425077"/>
          </a:xfrm>
          <a:custGeom>
            <a:avLst/>
            <a:gdLst/>
            <a:ahLst/>
            <a:cxnLst/>
            <a:rect r="r" b="b" t="t" l="l"/>
            <a:pathLst>
              <a:path h="7425077" w="16115884">
                <a:moveTo>
                  <a:pt x="0" y="0"/>
                </a:moveTo>
                <a:lnTo>
                  <a:pt x="16115884" y="0"/>
                </a:lnTo>
                <a:lnTo>
                  <a:pt x="16115884" y="7425077"/>
                </a:lnTo>
                <a:lnTo>
                  <a:pt x="0" y="7425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sc-rna versus sc-atac seq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9173" y="2205334"/>
            <a:ext cx="16525332" cy="7994130"/>
          </a:xfrm>
          <a:custGeom>
            <a:avLst/>
            <a:gdLst/>
            <a:ahLst/>
            <a:cxnLst/>
            <a:rect r="r" b="b" t="t" l="l"/>
            <a:pathLst>
              <a:path h="7994130" w="16525332">
                <a:moveTo>
                  <a:pt x="0" y="0"/>
                </a:moveTo>
                <a:lnTo>
                  <a:pt x="16525332" y="0"/>
                </a:lnTo>
                <a:lnTo>
                  <a:pt x="16525332" y="7994130"/>
                </a:lnTo>
                <a:lnTo>
                  <a:pt x="0" y="7994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Bancos de dados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69637" y="1542712"/>
            <a:ext cx="8813800" cy="1220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grandir Bold"/>
              </a:rPr>
              <a:t>Single cell portal https://singlecell.broadinstitute.org/single_cell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21513" y="2181365"/>
            <a:ext cx="9143168" cy="8018882"/>
          </a:xfrm>
          <a:custGeom>
            <a:avLst/>
            <a:gdLst/>
            <a:ahLst/>
            <a:cxnLst/>
            <a:rect r="r" b="b" t="t" l="l"/>
            <a:pathLst>
              <a:path h="8018882" w="9143168">
                <a:moveTo>
                  <a:pt x="0" y="0"/>
                </a:moveTo>
                <a:lnTo>
                  <a:pt x="9143169" y="0"/>
                </a:lnTo>
                <a:lnTo>
                  <a:pt x="9143169" y="8018882"/>
                </a:lnTo>
                <a:lnTo>
                  <a:pt x="0" y="8018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Bancos de dados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62040" y="1535674"/>
            <a:ext cx="10648950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grandir Bold"/>
              </a:rPr>
              <a:t>GEO SINGLE CELL https://www.ncbi.nlm.nih.gov/gds/?term=SINGLE%20CELL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108" y="3484739"/>
            <a:ext cx="17945783" cy="4015369"/>
          </a:xfrm>
          <a:custGeom>
            <a:avLst/>
            <a:gdLst/>
            <a:ahLst/>
            <a:cxnLst/>
            <a:rect r="r" b="b" t="t" l="l"/>
            <a:pathLst>
              <a:path h="4015369" w="17945783">
                <a:moveTo>
                  <a:pt x="0" y="0"/>
                </a:moveTo>
                <a:lnTo>
                  <a:pt x="17945784" y="0"/>
                </a:lnTo>
                <a:lnTo>
                  <a:pt x="17945784" y="4015369"/>
                </a:lnTo>
                <a:lnTo>
                  <a:pt x="0" y="4015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Bancos de dados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64675" y="1532537"/>
            <a:ext cx="5765800" cy="82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grandir Bold"/>
              </a:rPr>
              <a:t>UCSC cell browser https://cells.ucsc.edu/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grandir Bold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26756" y="5121700"/>
            <a:ext cx="5671436" cy="5165300"/>
          </a:xfrm>
          <a:custGeom>
            <a:avLst/>
            <a:gdLst/>
            <a:ahLst/>
            <a:cxnLst/>
            <a:rect r="r" b="b" t="t" l="l"/>
            <a:pathLst>
              <a:path h="5165300" w="5671436">
                <a:moveTo>
                  <a:pt x="0" y="0"/>
                </a:moveTo>
                <a:lnTo>
                  <a:pt x="5671436" y="0"/>
                </a:lnTo>
                <a:lnTo>
                  <a:pt x="5671436" y="5165300"/>
                </a:lnTo>
                <a:lnTo>
                  <a:pt x="0" y="516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964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995889"/>
            <a:ext cx="10697485" cy="8291111"/>
          </a:xfrm>
          <a:custGeom>
            <a:avLst/>
            <a:gdLst/>
            <a:ahLst/>
            <a:cxnLst/>
            <a:rect r="r" b="b" t="t" l="l"/>
            <a:pathLst>
              <a:path h="8291111" w="10697485">
                <a:moveTo>
                  <a:pt x="0" y="0"/>
                </a:moveTo>
                <a:lnTo>
                  <a:pt x="10697485" y="0"/>
                </a:lnTo>
                <a:lnTo>
                  <a:pt x="10697485" y="8291111"/>
                </a:lnTo>
                <a:lnTo>
                  <a:pt x="0" y="829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49" r="0" b="-254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Bancos de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64675" y="1402918"/>
            <a:ext cx="6045200" cy="1220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grandir Bold"/>
              </a:rPr>
              <a:t>Cellxgene https://cellxgene.cziscience.com/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0752" y="2142000"/>
            <a:ext cx="11386297" cy="8106845"/>
          </a:xfrm>
          <a:custGeom>
            <a:avLst/>
            <a:gdLst/>
            <a:ahLst/>
            <a:cxnLst/>
            <a:rect r="r" b="b" t="t" l="l"/>
            <a:pathLst>
              <a:path h="8106845" w="11386297">
                <a:moveTo>
                  <a:pt x="0" y="0"/>
                </a:moveTo>
                <a:lnTo>
                  <a:pt x="11386297" y="0"/>
                </a:lnTo>
                <a:lnTo>
                  <a:pt x="11386297" y="8106846"/>
                </a:lnTo>
                <a:lnTo>
                  <a:pt x="0" y="8106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6584" y="4053875"/>
            <a:ext cx="8729945" cy="4739113"/>
          </a:xfrm>
          <a:custGeom>
            <a:avLst/>
            <a:gdLst/>
            <a:ahLst/>
            <a:cxnLst/>
            <a:rect r="r" b="b" t="t" l="l"/>
            <a:pathLst>
              <a:path h="4739113" w="8729945">
                <a:moveTo>
                  <a:pt x="0" y="0"/>
                </a:moveTo>
                <a:lnTo>
                  <a:pt x="8729946" y="0"/>
                </a:lnTo>
                <a:lnTo>
                  <a:pt x="8729946" y="4739113"/>
                </a:lnTo>
                <a:lnTo>
                  <a:pt x="0" y="4739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Bancos de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85738" y="1535674"/>
            <a:ext cx="6997700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grandir Bold"/>
              </a:rPr>
              <a:t>Human cell atlas https://www.humancellatlas.org/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87" y="0"/>
            <a:ext cx="19021743" cy="2065540"/>
            <a:chOff x="0" y="0"/>
            <a:chExt cx="5009842" cy="544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842" cy="544011"/>
            </a:xfrm>
            <a:custGeom>
              <a:avLst/>
              <a:gdLst/>
              <a:ahLst/>
              <a:cxnLst/>
              <a:rect r="r" b="b" t="t" l="l"/>
              <a:pathLst>
                <a:path h="544011" w="5009842">
                  <a:moveTo>
                    <a:pt x="0" y="0"/>
                  </a:moveTo>
                  <a:lnTo>
                    <a:pt x="5009842" y="0"/>
                  </a:lnTo>
                  <a:lnTo>
                    <a:pt x="5009842" y="544011"/>
                  </a:lnTo>
                  <a:lnTo>
                    <a:pt x="0" y="544011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5009842" cy="64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44757" y="5794684"/>
            <a:ext cx="2843243" cy="4609351"/>
          </a:xfrm>
          <a:custGeom>
            <a:avLst/>
            <a:gdLst/>
            <a:ahLst/>
            <a:cxnLst/>
            <a:rect r="r" b="b" t="t" l="l"/>
            <a:pathLst>
              <a:path h="4609351" w="2843243">
                <a:moveTo>
                  <a:pt x="0" y="0"/>
                </a:moveTo>
                <a:lnTo>
                  <a:pt x="2843243" y="0"/>
                </a:lnTo>
                <a:lnTo>
                  <a:pt x="2843243" y="4609350"/>
                </a:lnTo>
                <a:lnTo>
                  <a:pt x="0" y="460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9048" b="-125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840" y="2177860"/>
            <a:ext cx="9146937" cy="8128748"/>
          </a:xfrm>
          <a:custGeom>
            <a:avLst/>
            <a:gdLst/>
            <a:ahLst/>
            <a:cxnLst/>
            <a:rect r="r" b="b" t="t" l="l"/>
            <a:pathLst>
              <a:path h="8128748" w="9146937">
                <a:moveTo>
                  <a:pt x="0" y="0"/>
                </a:moveTo>
                <a:lnTo>
                  <a:pt x="9146937" y="0"/>
                </a:lnTo>
                <a:lnTo>
                  <a:pt x="9146937" y="8128748"/>
                </a:lnTo>
                <a:lnTo>
                  <a:pt x="0" y="8128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4116" y="788597"/>
            <a:ext cx="1691932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7500">
                <a:solidFill>
                  <a:srgbClr val="000000"/>
                </a:solidFill>
                <a:latin typeface="Intro"/>
              </a:rPr>
              <a:t>melhor referencia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4502" y="1452578"/>
            <a:ext cx="9988551" cy="4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grandir"/>
              </a:rPr>
              <a:t>Single cell best practices https://www.sc-best-practices.org/preamble.html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2626" y="-71226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AutoShape 16" id="16"/>
          <p:cNvSpPr/>
          <p:nvPr/>
        </p:nvSpPr>
        <p:spPr>
          <a:xfrm rot="0">
            <a:off x="3948701" y="3004991"/>
            <a:ext cx="13066397" cy="6528036"/>
          </a:xfrm>
          <a:prstGeom prst="rect">
            <a:avLst/>
          </a:prstGeom>
          <a:solidFill>
            <a:srgbClr val="FCF8F1"/>
          </a:solidFill>
        </p:spPr>
      </p:sp>
      <p:grpSp>
        <p:nvGrpSpPr>
          <p:cNvPr name="Group 17" id="17"/>
          <p:cNvGrpSpPr/>
          <p:nvPr/>
        </p:nvGrpSpPr>
        <p:grpSpPr>
          <a:xfrm rot="0">
            <a:off x="748383" y="3198317"/>
            <a:ext cx="2233615" cy="223361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grandir"/>
                </a:rPr>
                <a:t>Diferentes celulas possuem expressao de genes que sao "unicos" daquele tipo celular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425358" y="3599274"/>
            <a:ext cx="12247176" cy="5524639"/>
          </a:xfrm>
          <a:custGeom>
            <a:avLst/>
            <a:gdLst/>
            <a:ahLst/>
            <a:cxnLst/>
            <a:rect r="r" b="b" t="t" l="l"/>
            <a:pathLst>
              <a:path h="5524639" w="12247176">
                <a:moveTo>
                  <a:pt x="0" y="0"/>
                </a:moveTo>
                <a:lnTo>
                  <a:pt x="12247176" y="0"/>
                </a:lnTo>
                <a:lnTo>
                  <a:pt x="12247176" y="5524639"/>
                </a:lnTo>
                <a:lnTo>
                  <a:pt x="0" y="5524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31884" y="6269009"/>
            <a:ext cx="2666613" cy="1393520"/>
          </a:xfrm>
          <a:custGeom>
            <a:avLst/>
            <a:gdLst/>
            <a:ahLst/>
            <a:cxnLst/>
            <a:rect r="r" b="b" t="t" l="l"/>
            <a:pathLst>
              <a:path h="1393520" w="2666613">
                <a:moveTo>
                  <a:pt x="0" y="0"/>
                </a:moveTo>
                <a:lnTo>
                  <a:pt x="2666613" y="0"/>
                </a:lnTo>
                <a:lnTo>
                  <a:pt x="2666613" y="1393520"/>
                </a:lnTo>
                <a:lnTo>
                  <a:pt x="0" y="1393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19694" y="7954224"/>
            <a:ext cx="1578803" cy="1578803"/>
          </a:xfrm>
          <a:custGeom>
            <a:avLst/>
            <a:gdLst/>
            <a:ahLst/>
            <a:cxnLst/>
            <a:rect r="r" b="b" t="t" l="l"/>
            <a:pathLst>
              <a:path h="1578803" w="1578803">
                <a:moveTo>
                  <a:pt x="0" y="0"/>
                </a:moveTo>
                <a:lnTo>
                  <a:pt x="1578803" y="0"/>
                </a:lnTo>
                <a:lnTo>
                  <a:pt x="1578803" y="1578803"/>
                </a:lnTo>
                <a:lnTo>
                  <a:pt x="0" y="157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Abordagens de transcriptomica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8785" y="8236818"/>
            <a:ext cx="10858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RIP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7196" y="63078"/>
            <a:ext cx="20574000" cy="10287000"/>
            <a:chOff x="0" y="0"/>
            <a:chExt cx="27432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160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6598344" y="-849236"/>
            <a:ext cx="11201514" cy="3755872"/>
            <a:chOff x="0" y="0"/>
            <a:chExt cx="1893824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7940" y="27940"/>
              <a:ext cx="18882360" cy="918210"/>
            </a:xfrm>
            <a:custGeom>
              <a:avLst/>
              <a:gdLst/>
              <a:ahLst/>
              <a:cxnLst/>
              <a:rect r="r" b="b" t="t" l="l"/>
              <a:pathLst>
                <a:path h="918210" w="1888236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7940" y="944880"/>
              <a:ext cx="1888236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236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solidFill>
              <a:srgbClr val="FCF8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99110" y="299720"/>
              <a:ext cx="1515110" cy="368300"/>
            </a:xfrm>
            <a:custGeom>
              <a:avLst/>
              <a:gdLst/>
              <a:ahLst/>
              <a:cxnLst/>
              <a:rect r="r" b="b" t="t" l="l"/>
              <a:pathLst>
                <a:path h="368300" w="151511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9395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11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772215" y="6563847"/>
            <a:ext cx="6413804" cy="6415087"/>
            <a:chOff x="0" y="0"/>
            <a:chExt cx="634873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524510"/>
              <a:ext cx="6324600" cy="5812790"/>
            </a:xfrm>
            <a:custGeom>
              <a:avLst/>
              <a:gdLst/>
              <a:ahLst/>
              <a:cxnLst/>
              <a:rect r="r" b="b" t="t" l="l"/>
              <a:pathLst>
                <a:path h="5812790" w="6324600">
                  <a:moveTo>
                    <a:pt x="6323330" y="591820"/>
                  </a:moveTo>
                  <a:lnTo>
                    <a:pt x="6324600" y="5812790"/>
                  </a:lnTo>
                  <a:lnTo>
                    <a:pt x="6324600" y="5812790"/>
                  </a:lnTo>
                  <a:lnTo>
                    <a:pt x="0" y="5812790"/>
                  </a:lnTo>
                  <a:lnTo>
                    <a:pt x="0" y="0"/>
                  </a:lnTo>
                  <a:lnTo>
                    <a:pt x="6323330" y="0"/>
                  </a:lnTo>
                  <a:moveTo>
                    <a:pt x="6323330" y="0"/>
                  </a:moveTo>
                  <a:lnTo>
                    <a:pt x="6323330" y="591820"/>
                  </a:lnTo>
                </a:path>
              </a:pathLst>
            </a:custGeom>
            <a:solidFill>
              <a:srgbClr val="FCF8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6324600" cy="511810"/>
            </a:xfrm>
            <a:custGeom>
              <a:avLst/>
              <a:gdLst/>
              <a:ahLst/>
              <a:cxnLst/>
              <a:rect r="r" b="b" t="t" l="l"/>
              <a:pathLst>
                <a:path h="511810" w="6324600">
                  <a:moveTo>
                    <a:pt x="6323330" y="0"/>
                  </a:moveTo>
                  <a:lnTo>
                    <a:pt x="6323330" y="232410"/>
                  </a:lnTo>
                  <a:moveTo>
                    <a:pt x="6323330" y="232410"/>
                  </a:moveTo>
                  <a:lnTo>
                    <a:pt x="6324600" y="511810"/>
                  </a:lnTo>
                  <a:lnTo>
                    <a:pt x="6324600" y="511810"/>
                  </a:lnTo>
                  <a:lnTo>
                    <a:pt x="0" y="511810"/>
                  </a:lnTo>
                  <a:lnTo>
                    <a:pt x="0" y="0"/>
                  </a:lnTo>
                  <a:lnTo>
                    <a:pt x="6323330" y="0"/>
                  </a:lnTo>
                </a:path>
              </a:pathLst>
            </a:custGeom>
            <a:solidFill>
              <a:srgbClr val="FACD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062220" y="129540"/>
              <a:ext cx="1275080" cy="6207760"/>
            </a:xfrm>
            <a:custGeom>
              <a:avLst/>
              <a:gdLst/>
              <a:ahLst/>
              <a:cxnLst/>
              <a:rect r="r" b="b" t="t" l="l"/>
              <a:pathLst>
                <a:path h="6207760" w="1275080">
                  <a:moveTo>
                    <a:pt x="1275080" y="6207760"/>
                  </a:moveTo>
                  <a:lnTo>
                    <a:pt x="1037590" y="6207760"/>
                  </a:lnTo>
                  <a:lnTo>
                    <a:pt x="1037590" y="394970"/>
                  </a:lnTo>
                  <a:lnTo>
                    <a:pt x="1275080" y="394970"/>
                  </a:lnTo>
                  <a:lnTo>
                    <a:pt x="1275080" y="6207760"/>
                  </a:lnTo>
                  <a:close/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CF8F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099810" y="1642110"/>
              <a:ext cx="237490" cy="2237740"/>
            </a:xfrm>
            <a:custGeom>
              <a:avLst/>
              <a:gdLst/>
              <a:ahLst/>
              <a:cxnLst/>
              <a:rect r="r" b="b" t="t" l="l"/>
              <a:pathLst>
                <a:path h="2237740" w="237490">
                  <a:moveTo>
                    <a:pt x="237490" y="0"/>
                  </a:moveTo>
                  <a:lnTo>
                    <a:pt x="237490" y="2237740"/>
                  </a:lnTo>
                  <a:lnTo>
                    <a:pt x="0" y="223774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237490" y="0"/>
                  </a:lnTo>
                </a:path>
              </a:pathLst>
            </a:custGeom>
            <a:solidFill>
              <a:srgbClr val="C4DDF6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487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48730">
                  <a:moveTo>
                    <a:pt x="12700" y="6350000"/>
                  </a:moveTo>
                  <a:cubicBezTo>
                    <a:pt x="6350" y="6350000"/>
                    <a:pt x="0" y="6344920"/>
                    <a:pt x="0" y="6337300"/>
                  </a:cubicBezTo>
                  <a:lnTo>
                    <a:pt x="0" y="12700"/>
                  </a:lnTo>
                  <a:cubicBezTo>
                    <a:pt x="0" y="6350"/>
                    <a:pt x="6350" y="0"/>
                    <a:pt x="12700" y="0"/>
                  </a:cubicBezTo>
                  <a:lnTo>
                    <a:pt x="6337300" y="0"/>
                  </a:lnTo>
                  <a:cubicBezTo>
                    <a:pt x="6341110" y="0"/>
                    <a:pt x="6344920" y="1270"/>
                    <a:pt x="6346190" y="5080"/>
                  </a:cubicBezTo>
                  <a:cubicBezTo>
                    <a:pt x="6348730" y="7620"/>
                    <a:pt x="6348730" y="10160"/>
                    <a:pt x="6348730" y="13970"/>
                  </a:cubicBezTo>
                  <a:lnTo>
                    <a:pt x="6348730" y="524510"/>
                  </a:lnTo>
                  <a:lnTo>
                    <a:pt x="6348730" y="6337300"/>
                  </a:lnTo>
                  <a:cubicBezTo>
                    <a:pt x="6348730" y="6343650"/>
                    <a:pt x="6343650" y="6350000"/>
                    <a:pt x="6336030" y="6350000"/>
                  </a:cubicBezTo>
                  <a:lnTo>
                    <a:pt x="12700" y="6350000"/>
                  </a:lnTo>
                  <a:close/>
                  <a:moveTo>
                    <a:pt x="6323330" y="6323330"/>
                  </a:moveTo>
                  <a:lnTo>
                    <a:pt x="6323330" y="3892550"/>
                  </a:lnTo>
                  <a:lnTo>
                    <a:pt x="6112510" y="3892550"/>
                  </a:lnTo>
                  <a:lnTo>
                    <a:pt x="6112510" y="6323330"/>
                  </a:lnTo>
                  <a:lnTo>
                    <a:pt x="6323330" y="6323330"/>
                  </a:lnTo>
                  <a:close/>
                  <a:moveTo>
                    <a:pt x="6085840" y="6323330"/>
                  </a:moveTo>
                  <a:lnTo>
                    <a:pt x="6085840" y="537210"/>
                  </a:lnTo>
                  <a:lnTo>
                    <a:pt x="26670" y="537210"/>
                  </a:lnTo>
                  <a:lnTo>
                    <a:pt x="26670" y="6323330"/>
                  </a:lnTo>
                  <a:lnTo>
                    <a:pt x="6085840" y="6323330"/>
                  </a:lnTo>
                  <a:close/>
                  <a:moveTo>
                    <a:pt x="6323330" y="3865880"/>
                  </a:moveTo>
                  <a:lnTo>
                    <a:pt x="6323330" y="1656080"/>
                  </a:lnTo>
                  <a:lnTo>
                    <a:pt x="6112510" y="1656080"/>
                  </a:lnTo>
                  <a:lnTo>
                    <a:pt x="6112510" y="3865880"/>
                  </a:lnTo>
                  <a:lnTo>
                    <a:pt x="6323330" y="3865880"/>
                  </a:lnTo>
                  <a:close/>
                  <a:moveTo>
                    <a:pt x="6323330" y="1629410"/>
                  </a:moveTo>
                  <a:lnTo>
                    <a:pt x="6323330" y="537210"/>
                  </a:lnTo>
                  <a:lnTo>
                    <a:pt x="6112510" y="537210"/>
                  </a:lnTo>
                  <a:lnTo>
                    <a:pt x="6112510" y="1629410"/>
                  </a:lnTo>
                  <a:lnTo>
                    <a:pt x="6323330" y="1629410"/>
                  </a:lnTo>
                  <a:close/>
                  <a:moveTo>
                    <a:pt x="6324600" y="511810"/>
                  </a:moveTo>
                  <a:lnTo>
                    <a:pt x="6324600" y="26670"/>
                  </a:lnTo>
                  <a:lnTo>
                    <a:pt x="26670" y="26670"/>
                  </a:lnTo>
                  <a:lnTo>
                    <a:pt x="26670" y="511810"/>
                  </a:lnTo>
                  <a:lnTo>
                    <a:pt x="6324600" y="511810"/>
                  </a:lnTo>
                  <a:close/>
                  <a:moveTo>
                    <a:pt x="5888990" y="421640"/>
                  </a:moveTo>
                  <a:cubicBezTo>
                    <a:pt x="5882640" y="421640"/>
                    <a:pt x="5876290" y="416560"/>
                    <a:pt x="5876290" y="408940"/>
                  </a:cubicBezTo>
                  <a:lnTo>
                    <a:pt x="5876290" y="129540"/>
                  </a:lnTo>
                  <a:cubicBezTo>
                    <a:pt x="5876290" y="121920"/>
                    <a:pt x="5882640" y="116840"/>
                    <a:pt x="5888990" y="116840"/>
                  </a:cubicBezTo>
                  <a:lnTo>
                    <a:pt x="6168390" y="116840"/>
                  </a:lnTo>
                  <a:cubicBezTo>
                    <a:pt x="6174740" y="116840"/>
                    <a:pt x="6181090" y="121920"/>
                    <a:pt x="6181090" y="129540"/>
                  </a:cubicBezTo>
                  <a:lnTo>
                    <a:pt x="6181090" y="408940"/>
                  </a:lnTo>
                  <a:cubicBezTo>
                    <a:pt x="6181090" y="415290"/>
                    <a:pt x="6176010" y="421640"/>
                    <a:pt x="6168390" y="421640"/>
                  </a:cubicBezTo>
                  <a:lnTo>
                    <a:pt x="5888990" y="421640"/>
                  </a:lnTo>
                  <a:close/>
                  <a:moveTo>
                    <a:pt x="6155690" y="394970"/>
                  </a:moveTo>
                  <a:lnTo>
                    <a:pt x="6155690" y="142240"/>
                  </a:lnTo>
                  <a:lnTo>
                    <a:pt x="5902960" y="142240"/>
                  </a:lnTo>
                  <a:lnTo>
                    <a:pt x="5902960" y="394970"/>
                  </a:lnTo>
                  <a:cubicBezTo>
                    <a:pt x="5902960" y="394970"/>
                    <a:pt x="6155690" y="394970"/>
                    <a:pt x="6155690" y="394970"/>
                  </a:cubicBezTo>
                  <a:close/>
                  <a:moveTo>
                    <a:pt x="5476240" y="421640"/>
                  </a:moveTo>
                  <a:cubicBezTo>
                    <a:pt x="5469890" y="421640"/>
                    <a:pt x="5463540" y="416560"/>
                    <a:pt x="5463540" y="408940"/>
                  </a:cubicBezTo>
                  <a:lnTo>
                    <a:pt x="5463540" y="129540"/>
                  </a:lnTo>
                  <a:cubicBezTo>
                    <a:pt x="5463540" y="123190"/>
                    <a:pt x="5468620" y="116840"/>
                    <a:pt x="5476240" y="116840"/>
                  </a:cubicBezTo>
                  <a:lnTo>
                    <a:pt x="5755640" y="116840"/>
                  </a:lnTo>
                  <a:cubicBezTo>
                    <a:pt x="5760720" y="116840"/>
                    <a:pt x="5764530" y="118110"/>
                    <a:pt x="5765800" y="120650"/>
                  </a:cubicBezTo>
                  <a:cubicBezTo>
                    <a:pt x="5768340" y="123190"/>
                    <a:pt x="5768340" y="125730"/>
                    <a:pt x="5768340" y="129540"/>
                  </a:cubicBezTo>
                  <a:lnTo>
                    <a:pt x="5768340" y="407670"/>
                  </a:lnTo>
                  <a:cubicBezTo>
                    <a:pt x="5768340" y="414020"/>
                    <a:pt x="5763260" y="420370"/>
                    <a:pt x="5755640" y="420370"/>
                  </a:cubicBezTo>
                  <a:lnTo>
                    <a:pt x="5476240" y="420370"/>
                  </a:lnTo>
                  <a:lnTo>
                    <a:pt x="5476240" y="421640"/>
                  </a:lnTo>
                  <a:close/>
                  <a:moveTo>
                    <a:pt x="5741670" y="394970"/>
                  </a:moveTo>
                  <a:lnTo>
                    <a:pt x="5741670" y="142240"/>
                  </a:lnTo>
                  <a:lnTo>
                    <a:pt x="5488940" y="142240"/>
                  </a:lnTo>
                  <a:lnTo>
                    <a:pt x="5488940" y="394970"/>
                  </a:lnTo>
                  <a:cubicBezTo>
                    <a:pt x="5488940" y="394970"/>
                    <a:pt x="5741670" y="394970"/>
                    <a:pt x="5741670" y="394970"/>
                  </a:cubicBezTo>
                  <a:close/>
                  <a:moveTo>
                    <a:pt x="5062220" y="421640"/>
                  </a:moveTo>
                  <a:cubicBezTo>
                    <a:pt x="5055870" y="421640"/>
                    <a:pt x="5049520" y="416560"/>
                    <a:pt x="5049520" y="408940"/>
                  </a:cubicBezTo>
                  <a:lnTo>
                    <a:pt x="5049520" y="129540"/>
                  </a:lnTo>
                  <a:cubicBezTo>
                    <a:pt x="5049520" y="123190"/>
                    <a:pt x="5054600" y="116840"/>
                    <a:pt x="5062220" y="116840"/>
                  </a:cubicBezTo>
                  <a:lnTo>
                    <a:pt x="5341620" y="116840"/>
                  </a:lnTo>
                  <a:cubicBezTo>
                    <a:pt x="5346700" y="116840"/>
                    <a:pt x="5350510" y="118110"/>
                    <a:pt x="5351780" y="120650"/>
                  </a:cubicBezTo>
                  <a:cubicBezTo>
                    <a:pt x="5354320" y="123190"/>
                    <a:pt x="5354320" y="125730"/>
                    <a:pt x="5354320" y="129540"/>
                  </a:cubicBezTo>
                  <a:lnTo>
                    <a:pt x="5354320" y="407670"/>
                  </a:lnTo>
                  <a:cubicBezTo>
                    <a:pt x="5354320" y="414020"/>
                    <a:pt x="5349240" y="420370"/>
                    <a:pt x="5341620" y="420370"/>
                  </a:cubicBezTo>
                  <a:lnTo>
                    <a:pt x="5062220" y="420370"/>
                  </a:lnTo>
                  <a:lnTo>
                    <a:pt x="5062220" y="421640"/>
                  </a:lnTo>
                  <a:close/>
                  <a:moveTo>
                    <a:pt x="5328920" y="394970"/>
                  </a:moveTo>
                  <a:lnTo>
                    <a:pt x="5328920" y="142240"/>
                  </a:lnTo>
                  <a:lnTo>
                    <a:pt x="5076190" y="142240"/>
                  </a:lnTo>
                  <a:lnTo>
                    <a:pt x="5076190" y="394970"/>
                  </a:lnTo>
                  <a:cubicBezTo>
                    <a:pt x="5076190" y="394970"/>
                    <a:pt x="5328920" y="394970"/>
                    <a:pt x="5328920" y="394970"/>
                  </a:cubicBezTo>
                  <a:close/>
                  <a:moveTo>
                    <a:pt x="6098540" y="351790"/>
                  </a:moveTo>
                  <a:cubicBezTo>
                    <a:pt x="6096000" y="351790"/>
                    <a:pt x="6092190" y="350520"/>
                    <a:pt x="6089650" y="349250"/>
                  </a:cubicBezTo>
                  <a:lnTo>
                    <a:pt x="6028690" y="288290"/>
                  </a:lnTo>
                  <a:lnTo>
                    <a:pt x="5967730" y="349250"/>
                  </a:lnTo>
                  <a:cubicBezTo>
                    <a:pt x="5963920" y="353060"/>
                    <a:pt x="5961380" y="353060"/>
                    <a:pt x="5958840" y="353060"/>
                  </a:cubicBezTo>
                  <a:cubicBezTo>
                    <a:pt x="5956300" y="353060"/>
                    <a:pt x="5952490" y="351790"/>
                    <a:pt x="5949950" y="350520"/>
                  </a:cubicBezTo>
                  <a:cubicBezTo>
                    <a:pt x="5944870" y="345440"/>
                    <a:pt x="5944870" y="336550"/>
                    <a:pt x="5948680" y="331470"/>
                  </a:cubicBezTo>
                  <a:lnTo>
                    <a:pt x="6009640" y="270510"/>
                  </a:lnTo>
                  <a:lnTo>
                    <a:pt x="5948680" y="209550"/>
                  </a:lnTo>
                  <a:cubicBezTo>
                    <a:pt x="5943600" y="204470"/>
                    <a:pt x="5943600" y="195580"/>
                    <a:pt x="5948680" y="190500"/>
                  </a:cubicBezTo>
                  <a:cubicBezTo>
                    <a:pt x="5951220" y="187960"/>
                    <a:pt x="5953760" y="186690"/>
                    <a:pt x="5957570" y="186690"/>
                  </a:cubicBezTo>
                  <a:cubicBezTo>
                    <a:pt x="5961380" y="186690"/>
                    <a:pt x="5965190" y="187960"/>
                    <a:pt x="5966460" y="190500"/>
                  </a:cubicBezTo>
                  <a:lnTo>
                    <a:pt x="6027420" y="251460"/>
                  </a:lnTo>
                  <a:lnTo>
                    <a:pt x="6088380" y="190500"/>
                  </a:lnTo>
                  <a:cubicBezTo>
                    <a:pt x="6090920" y="187960"/>
                    <a:pt x="6093460" y="186690"/>
                    <a:pt x="6097270" y="186690"/>
                  </a:cubicBezTo>
                  <a:cubicBezTo>
                    <a:pt x="6101080" y="186690"/>
                    <a:pt x="6104890" y="187960"/>
                    <a:pt x="6106160" y="190500"/>
                  </a:cubicBezTo>
                  <a:cubicBezTo>
                    <a:pt x="6108700" y="193040"/>
                    <a:pt x="6109970" y="196850"/>
                    <a:pt x="6109970" y="201930"/>
                  </a:cubicBezTo>
                  <a:cubicBezTo>
                    <a:pt x="6109970" y="205740"/>
                    <a:pt x="6108700" y="208280"/>
                    <a:pt x="6106160" y="209550"/>
                  </a:cubicBezTo>
                  <a:lnTo>
                    <a:pt x="6046470" y="269240"/>
                  </a:lnTo>
                  <a:lnTo>
                    <a:pt x="6107430" y="330200"/>
                  </a:lnTo>
                  <a:cubicBezTo>
                    <a:pt x="6112510" y="335280"/>
                    <a:pt x="6112510" y="344170"/>
                    <a:pt x="6107430" y="349250"/>
                  </a:cubicBezTo>
                  <a:cubicBezTo>
                    <a:pt x="6104890" y="351790"/>
                    <a:pt x="6101080" y="351790"/>
                    <a:pt x="6098540" y="351790"/>
                  </a:cubicBezTo>
                  <a:close/>
                  <a:moveTo>
                    <a:pt x="5538470" y="351790"/>
                  </a:moveTo>
                  <a:cubicBezTo>
                    <a:pt x="5532120" y="351790"/>
                    <a:pt x="5525770" y="345440"/>
                    <a:pt x="5525770" y="339090"/>
                  </a:cubicBezTo>
                  <a:lnTo>
                    <a:pt x="5525770" y="199390"/>
                  </a:lnTo>
                  <a:cubicBezTo>
                    <a:pt x="5525770" y="193040"/>
                    <a:pt x="5530850" y="186690"/>
                    <a:pt x="5538470" y="186690"/>
                  </a:cubicBezTo>
                  <a:lnTo>
                    <a:pt x="5692140" y="186690"/>
                  </a:lnTo>
                  <a:cubicBezTo>
                    <a:pt x="5698490" y="186690"/>
                    <a:pt x="5704840" y="191770"/>
                    <a:pt x="5704840" y="199390"/>
                  </a:cubicBezTo>
                  <a:lnTo>
                    <a:pt x="5704840" y="339090"/>
                  </a:lnTo>
                  <a:cubicBezTo>
                    <a:pt x="5704840" y="345440"/>
                    <a:pt x="5699760" y="351790"/>
                    <a:pt x="5692140" y="351790"/>
                  </a:cubicBezTo>
                  <a:lnTo>
                    <a:pt x="5538470" y="351790"/>
                  </a:lnTo>
                  <a:close/>
                  <a:moveTo>
                    <a:pt x="5679440" y="325120"/>
                  </a:moveTo>
                  <a:lnTo>
                    <a:pt x="5679440" y="245110"/>
                  </a:lnTo>
                  <a:lnTo>
                    <a:pt x="5551170" y="245110"/>
                  </a:lnTo>
                  <a:lnTo>
                    <a:pt x="5551170" y="325120"/>
                  </a:lnTo>
                  <a:cubicBezTo>
                    <a:pt x="5551170" y="325120"/>
                    <a:pt x="5679440" y="325120"/>
                    <a:pt x="5679440" y="325120"/>
                  </a:cubicBezTo>
                  <a:close/>
                  <a:moveTo>
                    <a:pt x="5116830" y="351790"/>
                  </a:moveTo>
                  <a:cubicBezTo>
                    <a:pt x="5109210" y="351790"/>
                    <a:pt x="5104130" y="345440"/>
                    <a:pt x="5104130" y="339090"/>
                  </a:cubicBezTo>
                  <a:cubicBezTo>
                    <a:pt x="5104130" y="331470"/>
                    <a:pt x="5110480" y="326390"/>
                    <a:pt x="5116830" y="326390"/>
                  </a:cubicBezTo>
                  <a:lnTo>
                    <a:pt x="5288280" y="326390"/>
                  </a:lnTo>
                  <a:cubicBezTo>
                    <a:pt x="5295900" y="326390"/>
                    <a:pt x="5300980" y="332740"/>
                    <a:pt x="5300980" y="339090"/>
                  </a:cubicBezTo>
                  <a:cubicBezTo>
                    <a:pt x="5300980" y="346710"/>
                    <a:pt x="5294630" y="351790"/>
                    <a:pt x="5288280" y="351790"/>
                  </a:cubicBezTo>
                  <a:lnTo>
                    <a:pt x="5116830" y="351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757861" y="1831988"/>
            <a:ext cx="9636864" cy="7237056"/>
            <a:chOff x="0" y="0"/>
            <a:chExt cx="12849152" cy="9649409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0" y="0"/>
              <a:ext cx="12849152" cy="9649409"/>
              <a:chOff x="0" y="0"/>
              <a:chExt cx="845566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5240" y="5910580"/>
                <a:ext cx="8425180" cy="424180"/>
              </a:xfrm>
              <a:custGeom>
                <a:avLst/>
                <a:gdLst/>
                <a:ahLst/>
                <a:cxnLst/>
                <a:rect r="r" b="b" t="t" l="l"/>
                <a:pathLst>
                  <a:path h="424180" w="8425180">
                    <a:moveTo>
                      <a:pt x="7769860" y="424180"/>
                    </a:moveTo>
                    <a:lnTo>
                      <a:pt x="2839720" y="424180"/>
                    </a:lnTo>
                    <a:lnTo>
                      <a:pt x="2839720" y="1270"/>
                    </a:lnTo>
                    <a:lnTo>
                      <a:pt x="7769860" y="1270"/>
                    </a:lnTo>
                    <a:lnTo>
                      <a:pt x="7769860" y="424180"/>
                    </a:lnTo>
                    <a:close/>
                    <a:moveTo>
                      <a:pt x="652780" y="0"/>
                    </a:moveTo>
                    <a:lnTo>
                      <a:pt x="0" y="0"/>
                    </a:lnTo>
                    <a:lnTo>
                      <a:pt x="0" y="422910"/>
                    </a:lnTo>
                    <a:lnTo>
                      <a:pt x="651510" y="422910"/>
                    </a:lnTo>
                    <a:lnTo>
                      <a:pt x="652780" y="0"/>
                    </a:lnTo>
                    <a:lnTo>
                      <a:pt x="652780" y="0"/>
                    </a:lnTo>
                    <a:close/>
                    <a:moveTo>
                      <a:pt x="8425180" y="0"/>
                    </a:moveTo>
                    <a:lnTo>
                      <a:pt x="7769860" y="0"/>
                    </a:lnTo>
                    <a:lnTo>
                      <a:pt x="7769860" y="422910"/>
                    </a:lnTo>
                    <a:lnTo>
                      <a:pt x="8425180" y="422910"/>
                    </a:lnTo>
                    <a:lnTo>
                      <a:pt x="8425180" y="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15240" y="15240"/>
                <a:ext cx="8425180" cy="6319520"/>
              </a:xfrm>
              <a:custGeom>
                <a:avLst/>
                <a:gdLst/>
                <a:ahLst/>
                <a:cxnLst/>
                <a:rect r="r" b="b" t="t" l="l"/>
                <a:pathLst>
                  <a:path h="6319520" w="8425180">
                    <a:moveTo>
                      <a:pt x="2839720" y="6319520"/>
                    </a:moveTo>
                    <a:lnTo>
                      <a:pt x="652780" y="6319520"/>
                    </a:lnTo>
                    <a:lnTo>
                      <a:pt x="652780" y="5896610"/>
                    </a:lnTo>
                    <a:lnTo>
                      <a:pt x="2840990" y="5896610"/>
                    </a:lnTo>
                    <a:lnTo>
                      <a:pt x="2839720" y="6319520"/>
                    </a:lnTo>
                    <a:lnTo>
                      <a:pt x="2839720" y="6319520"/>
                    </a:lnTo>
                    <a:close/>
                    <a:moveTo>
                      <a:pt x="8425180" y="0"/>
                    </a:moveTo>
                    <a:lnTo>
                      <a:pt x="0" y="0"/>
                    </a:lnTo>
                    <a:lnTo>
                      <a:pt x="0" y="622300"/>
                    </a:lnTo>
                    <a:lnTo>
                      <a:pt x="8425180" y="622300"/>
                    </a:lnTo>
                    <a:lnTo>
                      <a:pt x="8425180" y="0"/>
                    </a:lnTo>
                    <a:lnTo>
                      <a:pt x="8425180" y="0"/>
                    </a:lnTo>
                    <a:close/>
                  </a:path>
                </a:pathLst>
              </a:custGeom>
              <a:solidFill>
                <a:srgbClr val="FACDCC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5240" y="637540"/>
                <a:ext cx="8425180" cy="5273040"/>
              </a:xfrm>
              <a:custGeom>
                <a:avLst/>
                <a:gdLst/>
                <a:ahLst/>
                <a:cxnLst/>
                <a:rect r="r" b="b" t="t" l="l"/>
                <a:pathLst>
                  <a:path h="5273040" w="8425180">
                    <a:moveTo>
                      <a:pt x="8425180" y="5273040"/>
                    </a:moveTo>
                    <a:lnTo>
                      <a:pt x="0" y="5273040"/>
                    </a:lnTo>
                    <a:lnTo>
                      <a:pt x="0" y="0"/>
                    </a:lnTo>
                    <a:lnTo>
                      <a:pt x="8425180" y="0"/>
                    </a:lnTo>
                    <a:lnTo>
                      <a:pt x="8425180" y="5273040"/>
                    </a:lnTo>
                    <a:lnTo>
                      <a:pt x="8425180" y="5273040"/>
                    </a:lnTo>
                    <a:close/>
                  </a:path>
                </a:pathLst>
              </a:custGeom>
              <a:solidFill>
                <a:srgbClr val="FCF8F1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455660" cy="6348730"/>
              </a:xfrm>
              <a:custGeom>
                <a:avLst/>
                <a:gdLst/>
                <a:ahLst/>
                <a:cxnLst/>
                <a:rect r="r" b="b" t="t" l="l"/>
                <a:pathLst>
                  <a:path h="6348730" w="8455660">
                    <a:moveTo>
                      <a:pt x="8440420" y="0"/>
                    </a:moveTo>
                    <a:lnTo>
                      <a:pt x="15240" y="0"/>
                    </a:lnTo>
                    <a:cubicBezTo>
                      <a:pt x="7620" y="0"/>
                      <a:pt x="0" y="7620"/>
                      <a:pt x="0" y="15240"/>
                    </a:cubicBezTo>
                    <a:lnTo>
                      <a:pt x="0" y="5910580"/>
                    </a:lnTo>
                    <a:lnTo>
                      <a:pt x="0" y="6333490"/>
                    </a:lnTo>
                    <a:cubicBezTo>
                      <a:pt x="0" y="6342380"/>
                      <a:pt x="7620" y="6348730"/>
                      <a:pt x="15240" y="6348730"/>
                    </a:cubicBezTo>
                    <a:lnTo>
                      <a:pt x="666750" y="6348730"/>
                    </a:lnTo>
                    <a:lnTo>
                      <a:pt x="2854960" y="6348730"/>
                    </a:lnTo>
                    <a:lnTo>
                      <a:pt x="7785100" y="6348730"/>
                    </a:lnTo>
                    <a:lnTo>
                      <a:pt x="8440420" y="6348730"/>
                    </a:lnTo>
                    <a:cubicBezTo>
                      <a:pt x="8449310" y="6348730"/>
                      <a:pt x="8455660" y="6341110"/>
                      <a:pt x="8455660" y="6333490"/>
                    </a:cubicBezTo>
                    <a:lnTo>
                      <a:pt x="8455660" y="5910580"/>
                    </a:lnTo>
                    <a:lnTo>
                      <a:pt x="8455660" y="15240"/>
                    </a:lnTo>
                    <a:cubicBezTo>
                      <a:pt x="8455660" y="7620"/>
                      <a:pt x="8449310" y="0"/>
                      <a:pt x="8440420" y="0"/>
                    </a:cubicBezTo>
                    <a:close/>
                    <a:moveTo>
                      <a:pt x="7785100" y="5895340"/>
                    </a:moveTo>
                    <a:lnTo>
                      <a:pt x="2854960" y="5895340"/>
                    </a:lnTo>
                    <a:lnTo>
                      <a:pt x="668020" y="5895340"/>
                    </a:lnTo>
                    <a:lnTo>
                      <a:pt x="31750" y="5895340"/>
                    </a:lnTo>
                    <a:lnTo>
                      <a:pt x="31750" y="652780"/>
                    </a:lnTo>
                    <a:lnTo>
                      <a:pt x="8425180" y="652780"/>
                    </a:lnTo>
                    <a:lnTo>
                      <a:pt x="8425180" y="5895340"/>
                    </a:lnTo>
                    <a:lnTo>
                      <a:pt x="7785100" y="5895340"/>
                    </a:lnTo>
                    <a:lnTo>
                      <a:pt x="7785100" y="5895340"/>
                    </a:lnTo>
                    <a:close/>
                    <a:moveTo>
                      <a:pt x="8425180" y="31750"/>
                    </a:moveTo>
                    <a:lnTo>
                      <a:pt x="8425180" y="622300"/>
                    </a:lnTo>
                    <a:lnTo>
                      <a:pt x="31750" y="622300"/>
                    </a:lnTo>
                    <a:lnTo>
                      <a:pt x="31750" y="31750"/>
                    </a:lnTo>
                    <a:lnTo>
                      <a:pt x="8425180" y="31750"/>
                    </a:lnTo>
                    <a:close/>
                    <a:moveTo>
                      <a:pt x="31750" y="5927090"/>
                    </a:moveTo>
                    <a:lnTo>
                      <a:pt x="652780" y="5927090"/>
                    </a:lnTo>
                    <a:lnTo>
                      <a:pt x="652780" y="6319520"/>
                    </a:lnTo>
                    <a:lnTo>
                      <a:pt x="31750" y="6319520"/>
                    </a:lnTo>
                    <a:lnTo>
                      <a:pt x="31750" y="5927090"/>
                    </a:lnTo>
                    <a:close/>
                    <a:moveTo>
                      <a:pt x="683260" y="6318250"/>
                    </a:moveTo>
                    <a:lnTo>
                      <a:pt x="683260" y="5925820"/>
                    </a:lnTo>
                    <a:lnTo>
                      <a:pt x="2839720" y="5925820"/>
                    </a:lnTo>
                    <a:lnTo>
                      <a:pt x="2839720" y="6318250"/>
                    </a:lnTo>
                    <a:lnTo>
                      <a:pt x="683260" y="6318250"/>
                    </a:lnTo>
                    <a:close/>
                    <a:moveTo>
                      <a:pt x="2871470" y="6318250"/>
                    </a:moveTo>
                    <a:lnTo>
                      <a:pt x="2871470" y="5925820"/>
                    </a:lnTo>
                    <a:lnTo>
                      <a:pt x="7769861" y="5925820"/>
                    </a:lnTo>
                    <a:lnTo>
                      <a:pt x="7769861" y="6318250"/>
                    </a:lnTo>
                    <a:lnTo>
                      <a:pt x="2871470" y="6318250"/>
                    </a:lnTo>
                    <a:close/>
                    <a:moveTo>
                      <a:pt x="8425180" y="6318250"/>
                    </a:moveTo>
                    <a:lnTo>
                      <a:pt x="7801611" y="6318250"/>
                    </a:lnTo>
                    <a:lnTo>
                      <a:pt x="7801611" y="5925820"/>
                    </a:lnTo>
                    <a:lnTo>
                      <a:pt x="8425180" y="5925820"/>
                    </a:lnTo>
                    <a:lnTo>
                      <a:pt x="8425180" y="6318250"/>
                    </a:lnTo>
                    <a:close/>
                    <a:moveTo>
                      <a:pt x="226060" y="467360"/>
                    </a:moveTo>
                    <a:lnTo>
                      <a:pt x="339090" y="342900"/>
                    </a:lnTo>
                    <a:lnTo>
                      <a:pt x="226060" y="218440"/>
                    </a:lnTo>
                    <a:cubicBezTo>
                      <a:pt x="219710" y="212090"/>
                      <a:pt x="220980" y="201930"/>
                      <a:pt x="227330" y="196850"/>
                    </a:cubicBezTo>
                    <a:cubicBezTo>
                      <a:pt x="233680" y="190500"/>
                      <a:pt x="243840" y="191770"/>
                      <a:pt x="248920" y="198120"/>
                    </a:cubicBezTo>
                    <a:lnTo>
                      <a:pt x="359410" y="320040"/>
                    </a:lnTo>
                    <a:lnTo>
                      <a:pt x="469900" y="198120"/>
                    </a:lnTo>
                    <a:cubicBezTo>
                      <a:pt x="476250" y="191770"/>
                      <a:pt x="485140" y="191770"/>
                      <a:pt x="491490" y="196850"/>
                    </a:cubicBezTo>
                    <a:cubicBezTo>
                      <a:pt x="497840" y="203200"/>
                      <a:pt x="497840" y="212090"/>
                      <a:pt x="492760" y="218440"/>
                    </a:cubicBezTo>
                    <a:lnTo>
                      <a:pt x="381000" y="344170"/>
                    </a:lnTo>
                    <a:lnTo>
                      <a:pt x="494030" y="468630"/>
                    </a:lnTo>
                    <a:cubicBezTo>
                      <a:pt x="500380" y="474980"/>
                      <a:pt x="499110" y="485140"/>
                      <a:pt x="492760" y="490220"/>
                    </a:cubicBezTo>
                    <a:cubicBezTo>
                      <a:pt x="490220" y="492760"/>
                      <a:pt x="486410" y="494030"/>
                      <a:pt x="482600" y="494030"/>
                    </a:cubicBezTo>
                    <a:cubicBezTo>
                      <a:pt x="478790" y="494030"/>
                      <a:pt x="473710" y="492760"/>
                      <a:pt x="471170" y="488950"/>
                    </a:cubicBezTo>
                    <a:lnTo>
                      <a:pt x="360680" y="367030"/>
                    </a:lnTo>
                    <a:lnTo>
                      <a:pt x="250190" y="488950"/>
                    </a:lnTo>
                    <a:cubicBezTo>
                      <a:pt x="247650" y="492760"/>
                      <a:pt x="242570" y="494030"/>
                      <a:pt x="238760" y="494030"/>
                    </a:cubicBezTo>
                    <a:cubicBezTo>
                      <a:pt x="234950" y="494030"/>
                      <a:pt x="231140" y="492760"/>
                      <a:pt x="228600" y="490220"/>
                    </a:cubicBezTo>
                    <a:cubicBezTo>
                      <a:pt x="220980" y="483870"/>
                      <a:pt x="220980" y="473710"/>
                      <a:pt x="226060" y="467360"/>
                    </a:cubicBezTo>
                    <a:close/>
                    <a:moveTo>
                      <a:pt x="1104900" y="344170"/>
                    </a:moveTo>
                    <a:cubicBezTo>
                      <a:pt x="1104900" y="335280"/>
                      <a:pt x="1112520" y="328930"/>
                      <a:pt x="1120140" y="328930"/>
                    </a:cubicBezTo>
                    <a:lnTo>
                      <a:pt x="1363980" y="328930"/>
                    </a:lnTo>
                    <a:cubicBezTo>
                      <a:pt x="1372870" y="328930"/>
                      <a:pt x="1379220" y="336550"/>
                      <a:pt x="1379220" y="344170"/>
                    </a:cubicBezTo>
                    <a:cubicBezTo>
                      <a:pt x="1379220" y="353060"/>
                      <a:pt x="1371600" y="359410"/>
                      <a:pt x="1363980" y="359410"/>
                    </a:cubicBezTo>
                    <a:lnTo>
                      <a:pt x="1120140" y="359410"/>
                    </a:lnTo>
                    <a:cubicBezTo>
                      <a:pt x="1111250" y="359410"/>
                      <a:pt x="1104900" y="351790"/>
                      <a:pt x="1104900" y="344170"/>
                    </a:cubicBezTo>
                    <a:close/>
                    <a:moveTo>
                      <a:pt x="676910" y="452120"/>
                    </a:moveTo>
                    <a:lnTo>
                      <a:pt x="702310" y="452120"/>
                    </a:lnTo>
                    <a:lnTo>
                      <a:pt x="702310" y="477520"/>
                    </a:lnTo>
                    <a:cubicBezTo>
                      <a:pt x="702310" y="486410"/>
                      <a:pt x="709930" y="492760"/>
                      <a:pt x="717550" y="492760"/>
                    </a:cubicBezTo>
                    <a:lnTo>
                      <a:pt x="924560" y="492760"/>
                    </a:lnTo>
                    <a:cubicBezTo>
                      <a:pt x="933450" y="492760"/>
                      <a:pt x="939800" y="485140"/>
                      <a:pt x="939800" y="477520"/>
                    </a:cubicBezTo>
                    <a:lnTo>
                      <a:pt x="939800" y="250190"/>
                    </a:lnTo>
                    <a:cubicBezTo>
                      <a:pt x="939800" y="241300"/>
                      <a:pt x="932180" y="234950"/>
                      <a:pt x="924560" y="234950"/>
                    </a:cubicBezTo>
                    <a:lnTo>
                      <a:pt x="899160" y="234950"/>
                    </a:lnTo>
                    <a:lnTo>
                      <a:pt x="899160" y="209550"/>
                    </a:lnTo>
                    <a:cubicBezTo>
                      <a:pt x="899160" y="200660"/>
                      <a:pt x="891540" y="194310"/>
                      <a:pt x="883920" y="194310"/>
                    </a:cubicBezTo>
                    <a:lnTo>
                      <a:pt x="676910" y="194310"/>
                    </a:lnTo>
                    <a:cubicBezTo>
                      <a:pt x="668020" y="194310"/>
                      <a:pt x="661670" y="201930"/>
                      <a:pt x="661670" y="209550"/>
                    </a:cubicBezTo>
                    <a:lnTo>
                      <a:pt x="661670" y="436880"/>
                    </a:lnTo>
                    <a:cubicBezTo>
                      <a:pt x="661670" y="445770"/>
                      <a:pt x="668020" y="452120"/>
                      <a:pt x="676910" y="452120"/>
                    </a:cubicBezTo>
                    <a:close/>
                    <a:moveTo>
                      <a:pt x="909320" y="265430"/>
                    </a:moveTo>
                    <a:lnTo>
                      <a:pt x="909320" y="462280"/>
                    </a:lnTo>
                    <a:lnTo>
                      <a:pt x="734060" y="462280"/>
                    </a:lnTo>
                    <a:lnTo>
                      <a:pt x="734060" y="452120"/>
                    </a:lnTo>
                    <a:lnTo>
                      <a:pt x="883920" y="452120"/>
                    </a:lnTo>
                    <a:cubicBezTo>
                      <a:pt x="892810" y="452120"/>
                      <a:pt x="899160" y="444500"/>
                      <a:pt x="899160" y="436880"/>
                    </a:cubicBezTo>
                    <a:lnTo>
                      <a:pt x="899160" y="265430"/>
                    </a:lnTo>
                    <a:lnTo>
                      <a:pt x="909320" y="265430"/>
                    </a:lnTo>
                    <a:close/>
                    <a:moveTo>
                      <a:pt x="692150" y="224790"/>
                    </a:moveTo>
                    <a:lnTo>
                      <a:pt x="867410" y="224790"/>
                    </a:lnTo>
                    <a:lnTo>
                      <a:pt x="867410" y="421640"/>
                    </a:lnTo>
                    <a:lnTo>
                      <a:pt x="692150" y="421640"/>
                    </a:lnTo>
                    <a:lnTo>
                      <a:pt x="692150" y="224790"/>
                    </a:lnTo>
                    <a:close/>
                    <a:moveTo>
                      <a:pt x="466090" y="6236970"/>
                    </a:moveTo>
                    <a:cubicBezTo>
                      <a:pt x="463550" y="6242050"/>
                      <a:pt x="457200" y="6245860"/>
                      <a:pt x="452120" y="6245860"/>
                    </a:cubicBezTo>
                    <a:cubicBezTo>
                      <a:pt x="449580" y="6245860"/>
                      <a:pt x="447040" y="6245860"/>
                      <a:pt x="444500" y="6244590"/>
                    </a:cubicBezTo>
                    <a:lnTo>
                      <a:pt x="229870" y="6137910"/>
                    </a:lnTo>
                    <a:cubicBezTo>
                      <a:pt x="224790" y="6135370"/>
                      <a:pt x="220980" y="6130290"/>
                      <a:pt x="220980" y="6123940"/>
                    </a:cubicBezTo>
                    <a:cubicBezTo>
                      <a:pt x="220980" y="6117590"/>
                      <a:pt x="224790" y="6112510"/>
                      <a:pt x="229870" y="6109970"/>
                    </a:cubicBezTo>
                    <a:lnTo>
                      <a:pt x="444500" y="6003290"/>
                    </a:lnTo>
                    <a:cubicBezTo>
                      <a:pt x="452120" y="5999480"/>
                      <a:pt x="461010" y="6002020"/>
                      <a:pt x="466090" y="6010910"/>
                    </a:cubicBezTo>
                    <a:cubicBezTo>
                      <a:pt x="469900" y="6018530"/>
                      <a:pt x="467360" y="6027420"/>
                      <a:pt x="458470" y="6032500"/>
                    </a:cubicBezTo>
                    <a:lnTo>
                      <a:pt x="271780" y="6125210"/>
                    </a:lnTo>
                    <a:lnTo>
                      <a:pt x="458470" y="6217920"/>
                    </a:lnTo>
                    <a:cubicBezTo>
                      <a:pt x="467360" y="6219190"/>
                      <a:pt x="469900" y="6229350"/>
                      <a:pt x="466090" y="6236970"/>
                    </a:cubicBezTo>
                    <a:close/>
                    <a:moveTo>
                      <a:pt x="7989570" y="6008370"/>
                    </a:moveTo>
                    <a:cubicBezTo>
                      <a:pt x="7993380" y="6000750"/>
                      <a:pt x="8002270" y="5996940"/>
                      <a:pt x="8011160" y="6000750"/>
                    </a:cubicBezTo>
                    <a:lnTo>
                      <a:pt x="8225790" y="6107430"/>
                    </a:lnTo>
                    <a:cubicBezTo>
                      <a:pt x="8230870" y="6109970"/>
                      <a:pt x="8234680" y="6115050"/>
                      <a:pt x="8234680" y="6121400"/>
                    </a:cubicBezTo>
                    <a:cubicBezTo>
                      <a:pt x="8234680" y="6127750"/>
                      <a:pt x="8230870" y="6132830"/>
                      <a:pt x="8225790" y="6135370"/>
                    </a:cubicBezTo>
                    <a:lnTo>
                      <a:pt x="8011160" y="6242050"/>
                    </a:lnTo>
                    <a:cubicBezTo>
                      <a:pt x="8008620" y="6243320"/>
                      <a:pt x="8006080" y="6243320"/>
                      <a:pt x="8003540" y="6243320"/>
                    </a:cubicBezTo>
                    <a:cubicBezTo>
                      <a:pt x="7997190" y="6243320"/>
                      <a:pt x="7992110" y="6239510"/>
                      <a:pt x="7989570" y="6234430"/>
                    </a:cubicBezTo>
                    <a:cubicBezTo>
                      <a:pt x="7985761" y="6226810"/>
                      <a:pt x="7988301" y="6217920"/>
                      <a:pt x="7997190" y="6212840"/>
                    </a:cubicBezTo>
                    <a:lnTo>
                      <a:pt x="8183880" y="6120130"/>
                    </a:lnTo>
                    <a:lnTo>
                      <a:pt x="7997190" y="6027420"/>
                    </a:lnTo>
                    <a:cubicBezTo>
                      <a:pt x="7989570" y="6026150"/>
                      <a:pt x="7985760" y="6015990"/>
                      <a:pt x="7989570" y="600837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510052" y="2146821"/>
              <a:ext cx="9829048" cy="5703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94"/>
                </a:lnSpc>
              </a:pPr>
              <a:r>
                <a:rPr lang="en-US" sz="10894">
                  <a:solidFill>
                    <a:srgbClr val="000000"/>
                  </a:solidFill>
                  <a:latin typeface="Intro"/>
                </a:rPr>
                <a:t>vamos aos codigos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637807" y="2906636"/>
            <a:ext cx="621493" cy="1087953"/>
          </a:xfrm>
          <a:custGeom>
            <a:avLst/>
            <a:gdLst/>
            <a:ahLst/>
            <a:cxnLst/>
            <a:rect r="r" b="b" t="t" l="l"/>
            <a:pathLst>
              <a:path h="1087953" w="621493">
                <a:moveTo>
                  <a:pt x="0" y="0"/>
                </a:moveTo>
                <a:lnTo>
                  <a:pt x="621493" y="0"/>
                </a:lnTo>
                <a:lnTo>
                  <a:pt x="621493" y="1087954"/>
                </a:lnTo>
                <a:lnTo>
                  <a:pt x="0" y="1087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352245">
            <a:off x="9670403" y="3450314"/>
            <a:ext cx="827227" cy="827227"/>
          </a:xfrm>
          <a:custGeom>
            <a:avLst/>
            <a:gdLst/>
            <a:ahLst/>
            <a:cxnLst/>
            <a:rect r="r" b="b" t="t" l="l"/>
            <a:pathLst>
              <a:path h="827227" w="827227">
                <a:moveTo>
                  <a:pt x="0" y="0"/>
                </a:moveTo>
                <a:lnTo>
                  <a:pt x="827226" y="0"/>
                </a:lnTo>
                <a:lnTo>
                  <a:pt x="827226" y="827227"/>
                </a:lnTo>
                <a:lnTo>
                  <a:pt x="0" y="827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634197">
            <a:off x="6542223" y="5270445"/>
            <a:ext cx="954171" cy="954171"/>
          </a:xfrm>
          <a:custGeom>
            <a:avLst/>
            <a:gdLst/>
            <a:ahLst/>
            <a:cxnLst/>
            <a:rect r="r" b="b" t="t" l="l"/>
            <a:pathLst>
              <a:path h="954171" w="954171">
                <a:moveTo>
                  <a:pt x="0" y="0"/>
                </a:moveTo>
                <a:lnTo>
                  <a:pt x="954171" y="0"/>
                </a:lnTo>
                <a:lnTo>
                  <a:pt x="954171" y="954171"/>
                </a:lnTo>
                <a:lnTo>
                  <a:pt x="0" y="954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634197">
            <a:off x="9606930" y="9809914"/>
            <a:ext cx="954171" cy="954171"/>
          </a:xfrm>
          <a:custGeom>
            <a:avLst/>
            <a:gdLst/>
            <a:ahLst/>
            <a:cxnLst/>
            <a:rect r="r" b="b" t="t" l="l"/>
            <a:pathLst>
              <a:path h="954171" w="954171">
                <a:moveTo>
                  <a:pt x="0" y="0"/>
                </a:moveTo>
                <a:lnTo>
                  <a:pt x="954172" y="0"/>
                </a:lnTo>
                <a:lnTo>
                  <a:pt x="954172" y="954172"/>
                </a:lnTo>
                <a:lnTo>
                  <a:pt x="0" y="954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3079114">
            <a:off x="15044915" y="-337617"/>
            <a:ext cx="801391" cy="801391"/>
          </a:xfrm>
          <a:custGeom>
            <a:avLst/>
            <a:gdLst/>
            <a:ahLst/>
            <a:cxnLst/>
            <a:rect r="r" b="b" t="t" l="l"/>
            <a:pathLst>
              <a:path h="801391" w="801391">
                <a:moveTo>
                  <a:pt x="0" y="0"/>
                </a:moveTo>
                <a:lnTo>
                  <a:pt x="801391" y="0"/>
                </a:lnTo>
                <a:lnTo>
                  <a:pt x="801391" y="801390"/>
                </a:lnTo>
                <a:lnTo>
                  <a:pt x="0" y="801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185152" y="9069044"/>
            <a:ext cx="1667906" cy="1673994"/>
          </a:xfrm>
          <a:custGeom>
            <a:avLst/>
            <a:gdLst/>
            <a:ahLst/>
            <a:cxnLst/>
            <a:rect r="r" b="b" t="t" l="l"/>
            <a:pathLst>
              <a:path h="1673994" w="1667906">
                <a:moveTo>
                  <a:pt x="0" y="0"/>
                </a:moveTo>
                <a:lnTo>
                  <a:pt x="1667906" y="0"/>
                </a:lnTo>
                <a:lnTo>
                  <a:pt x="1667906" y="1673994"/>
                </a:lnTo>
                <a:lnTo>
                  <a:pt x="0" y="1673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394725" y="1875142"/>
            <a:ext cx="1258459" cy="1318386"/>
          </a:xfrm>
          <a:custGeom>
            <a:avLst/>
            <a:gdLst/>
            <a:ahLst/>
            <a:cxnLst/>
            <a:rect r="r" b="b" t="t" l="l"/>
            <a:pathLst>
              <a:path h="1318386" w="1258459">
                <a:moveTo>
                  <a:pt x="0" y="0"/>
                </a:moveTo>
                <a:lnTo>
                  <a:pt x="1258459" y="0"/>
                </a:lnTo>
                <a:lnTo>
                  <a:pt x="1258459" y="1318385"/>
                </a:lnTo>
                <a:lnTo>
                  <a:pt x="0" y="13183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992743">
            <a:off x="837093" y="713717"/>
            <a:ext cx="2008524" cy="1395011"/>
          </a:xfrm>
          <a:custGeom>
            <a:avLst/>
            <a:gdLst/>
            <a:ahLst/>
            <a:cxnLst/>
            <a:rect r="r" b="b" t="t" l="l"/>
            <a:pathLst>
              <a:path h="1395011" w="2008524">
                <a:moveTo>
                  <a:pt x="0" y="0"/>
                </a:moveTo>
                <a:lnTo>
                  <a:pt x="2008523" y="0"/>
                </a:lnTo>
                <a:lnTo>
                  <a:pt x="2008523" y="1395011"/>
                </a:lnTo>
                <a:lnTo>
                  <a:pt x="0" y="13950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-408786" y="7862984"/>
            <a:ext cx="1824300" cy="1824300"/>
            <a:chOff x="0" y="0"/>
            <a:chExt cx="2432400" cy="2432400"/>
          </a:xfrm>
        </p:grpSpPr>
        <p:sp>
          <p:nvSpPr>
            <p:cNvPr name="Freeform 32" id="32"/>
            <p:cNvSpPr/>
            <p:nvPr/>
          </p:nvSpPr>
          <p:spPr>
            <a:xfrm flipH="false" flipV="false" rot="-1387469">
              <a:off x="289490" y="289490"/>
              <a:ext cx="1853421" cy="1853421"/>
            </a:xfrm>
            <a:custGeom>
              <a:avLst/>
              <a:gdLst/>
              <a:ahLst/>
              <a:cxnLst/>
              <a:rect r="r" b="b" t="t" l="l"/>
              <a:pathLst>
                <a:path h="1853421" w="1853421">
                  <a:moveTo>
                    <a:pt x="0" y="0"/>
                  </a:moveTo>
                  <a:lnTo>
                    <a:pt x="1853421" y="0"/>
                  </a:lnTo>
                  <a:lnTo>
                    <a:pt x="1853421" y="1853421"/>
                  </a:lnTo>
                  <a:lnTo>
                    <a:pt x="0" y="185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1387469">
              <a:off x="300251" y="1837986"/>
              <a:ext cx="417549" cy="417549"/>
            </a:xfrm>
            <a:custGeom>
              <a:avLst/>
              <a:gdLst/>
              <a:ahLst/>
              <a:cxnLst/>
              <a:rect r="r" b="b" t="t" l="l"/>
              <a:pathLst>
                <a:path h="417549" w="417549">
                  <a:moveTo>
                    <a:pt x="0" y="0"/>
                  </a:moveTo>
                  <a:lnTo>
                    <a:pt x="417549" y="0"/>
                  </a:lnTo>
                  <a:lnTo>
                    <a:pt x="417549" y="417549"/>
                  </a:lnTo>
                  <a:lnTo>
                    <a:pt x="0" y="417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1387469">
              <a:off x="1332462" y="79690"/>
              <a:ext cx="510205" cy="510205"/>
            </a:xfrm>
            <a:custGeom>
              <a:avLst/>
              <a:gdLst/>
              <a:ahLst/>
              <a:cxnLst/>
              <a:rect r="r" b="b" t="t" l="l"/>
              <a:pathLst>
                <a:path h="510205" w="510205">
                  <a:moveTo>
                    <a:pt x="0" y="0"/>
                  </a:moveTo>
                  <a:lnTo>
                    <a:pt x="510205" y="0"/>
                  </a:lnTo>
                  <a:lnTo>
                    <a:pt x="510205" y="510205"/>
                  </a:lnTo>
                  <a:lnTo>
                    <a:pt x="0" y="510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1912624">
            <a:off x="3319854" y="-590300"/>
            <a:ext cx="1681425" cy="1681425"/>
            <a:chOff x="0" y="0"/>
            <a:chExt cx="2241900" cy="2241900"/>
          </a:xfrm>
        </p:grpSpPr>
        <p:sp>
          <p:nvSpPr>
            <p:cNvPr name="Freeform 36" id="36"/>
            <p:cNvSpPr/>
            <p:nvPr/>
          </p:nvSpPr>
          <p:spPr>
            <a:xfrm flipH="false" flipV="false" rot="-1387469">
              <a:off x="266817" y="266817"/>
              <a:ext cx="1708266" cy="1708266"/>
            </a:xfrm>
            <a:custGeom>
              <a:avLst/>
              <a:gdLst/>
              <a:ahLst/>
              <a:cxnLst/>
              <a:rect r="r" b="b" t="t" l="l"/>
              <a:pathLst>
                <a:path h="1708266" w="1708266">
                  <a:moveTo>
                    <a:pt x="0" y="0"/>
                  </a:moveTo>
                  <a:lnTo>
                    <a:pt x="1708266" y="0"/>
                  </a:lnTo>
                  <a:lnTo>
                    <a:pt x="1708266" y="1708266"/>
                  </a:lnTo>
                  <a:lnTo>
                    <a:pt x="0" y="1708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1387469">
              <a:off x="276736" y="1694039"/>
              <a:ext cx="384847" cy="384847"/>
            </a:xfrm>
            <a:custGeom>
              <a:avLst/>
              <a:gdLst/>
              <a:ahLst/>
              <a:cxnLst/>
              <a:rect r="r" b="b" t="t" l="l"/>
              <a:pathLst>
                <a:path h="384847" w="384847">
                  <a:moveTo>
                    <a:pt x="0" y="0"/>
                  </a:moveTo>
                  <a:lnTo>
                    <a:pt x="384847" y="0"/>
                  </a:lnTo>
                  <a:lnTo>
                    <a:pt x="384847" y="384847"/>
                  </a:lnTo>
                  <a:lnTo>
                    <a:pt x="0" y="384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1387469">
              <a:off x="1228106" y="73449"/>
              <a:ext cx="470247" cy="470247"/>
            </a:xfrm>
            <a:custGeom>
              <a:avLst/>
              <a:gdLst/>
              <a:ahLst/>
              <a:cxnLst/>
              <a:rect r="r" b="b" t="t" l="l"/>
              <a:pathLst>
                <a:path h="470247" w="470247">
                  <a:moveTo>
                    <a:pt x="0" y="0"/>
                  </a:moveTo>
                  <a:lnTo>
                    <a:pt x="470247" y="0"/>
                  </a:lnTo>
                  <a:lnTo>
                    <a:pt x="470247" y="470247"/>
                  </a:lnTo>
                  <a:lnTo>
                    <a:pt x="0" y="470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2436540">
            <a:off x="10000513" y="1727886"/>
            <a:ext cx="1544463" cy="1544463"/>
            <a:chOff x="0" y="0"/>
            <a:chExt cx="2059284" cy="2059284"/>
          </a:xfrm>
        </p:grpSpPr>
        <p:sp>
          <p:nvSpPr>
            <p:cNvPr name="Freeform 40" id="40"/>
            <p:cNvSpPr/>
            <p:nvPr/>
          </p:nvSpPr>
          <p:spPr>
            <a:xfrm flipH="false" flipV="false" rot="-1387469">
              <a:off x="245083" y="245083"/>
              <a:ext cx="1569117" cy="1569117"/>
            </a:xfrm>
            <a:custGeom>
              <a:avLst/>
              <a:gdLst/>
              <a:ahLst/>
              <a:cxnLst/>
              <a:rect r="r" b="b" t="t" l="l"/>
              <a:pathLst>
                <a:path h="1569117" w="1569117">
                  <a:moveTo>
                    <a:pt x="0" y="0"/>
                  </a:moveTo>
                  <a:lnTo>
                    <a:pt x="1569117" y="0"/>
                  </a:lnTo>
                  <a:lnTo>
                    <a:pt x="1569117" y="1569117"/>
                  </a:lnTo>
                  <a:lnTo>
                    <a:pt x="0" y="1569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-1387469">
              <a:off x="254194" y="1556049"/>
              <a:ext cx="353499" cy="353499"/>
            </a:xfrm>
            <a:custGeom>
              <a:avLst/>
              <a:gdLst/>
              <a:ahLst/>
              <a:cxnLst/>
              <a:rect r="r" b="b" t="t" l="l"/>
              <a:pathLst>
                <a:path h="353499" w="353499">
                  <a:moveTo>
                    <a:pt x="0" y="0"/>
                  </a:moveTo>
                  <a:lnTo>
                    <a:pt x="353499" y="0"/>
                  </a:lnTo>
                  <a:lnTo>
                    <a:pt x="353499" y="353499"/>
                  </a:lnTo>
                  <a:lnTo>
                    <a:pt x="0" y="353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-1387469">
              <a:off x="1128069" y="67466"/>
              <a:ext cx="431942" cy="431942"/>
            </a:xfrm>
            <a:custGeom>
              <a:avLst/>
              <a:gdLst/>
              <a:ahLst/>
              <a:cxnLst/>
              <a:rect r="r" b="b" t="t" l="l"/>
              <a:pathLst>
                <a:path h="431942" w="431942">
                  <a:moveTo>
                    <a:pt x="0" y="0"/>
                  </a:moveTo>
                  <a:lnTo>
                    <a:pt x="431943" y="0"/>
                  </a:lnTo>
                  <a:lnTo>
                    <a:pt x="431943" y="431942"/>
                  </a:lnTo>
                  <a:lnTo>
                    <a:pt x="0" y="43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1118401">
            <a:off x="16047702" y="8962771"/>
            <a:ext cx="1449027" cy="1449027"/>
            <a:chOff x="0" y="0"/>
            <a:chExt cx="1932036" cy="1932036"/>
          </a:xfrm>
        </p:grpSpPr>
        <p:sp>
          <p:nvSpPr>
            <p:cNvPr name="Freeform 44" id="44"/>
            <p:cNvSpPr/>
            <p:nvPr/>
          </p:nvSpPr>
          <p:spPr>
            <a:xfrm flipH="false" flipV="false" rot="-1387469">
              <a:off x="229939" y="229939"/>
              <a:ext cx="1472157" cy="1472157"/>
            </a:xfrm>
            <a:custGeom>
              <a:avLst/>
              <a:gdLst/>
              <a:ahLst/>
              <a:cxnLst/>
              <a:rect r="r" b="b" t="t" l="l"/>
              <a:pathLst>
                <a:path h="1472157" w="1472157">
                  <a:moveTo>
                    <a:pt x="0" y="0"/>
                  </a:moveTo>
                  <a:lnTo>
                    <a:pt x="1472158" y="0"/>
                  </a:lnTo>
                  <a:lnTo>
                    <a:pt x="1472158" y="1472158"/>
                  </a:lnTo>
                  <a:lnTo>
                    <a:pt x="0" y="1472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-1387469">
              <a:off x="238487" y="1459897"/>
              <a:ext cx="331656" cy="331656"/>
            </a:xfrm>
            <a:custGeom>
              <a:avLst/>
              <a:gdLst/>
              <a:ahLst/>
              <a:cxnLst/>
              <a:rect r="r" b="b" t="t" l="l"/>
              <a:pathLst>
                <a:path h="331656" w="331656">
                  <a:moveTo>
                    <a:pt x="0" y="0"/>
                  </a:moveTo>
                  <a:lnTo>
                    <a:pt x="331655" y="0"/>
                  </a:lnTo>
                  <a:lnTo>
                    <a:pt x="331655" y="331656"/>
                  </a:lnTo>
                  <a:lnTo>
                    <a:pt x="0" y="331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-1387469">
              <a:off x="1058363" y="63297"/>
              <a:ext cx="405252" cy="405252"/>
            </a:xfrm>
            <a:custGeom>
              <a:avLst/>
              <a:gdLst/>
              <a:ahLst/>
              <a:cxnLst/>
              <a:rect r="r" b="b" t="t" l="l"/>
              <a:pathLst>
                <a:path h="405252" w="405252">
                  <a:moveTo>
                    <a:pt x="0" y="0"/>
                  </a:moveTo>
                  <a:lnTo>
                    <a:pt x="405252" y="0"/>
                  </a:lnTo>
                  <a:lnTo>
                    <a:pt x="405252" y="405252"/>
                  </a:lnTo>
                  <a:lnTo>
                    <a:pt x="0" y="40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AutoShape 16" id="16"/>
          <p:cNvSpPr/>
          <p:nvPr/>
        </p:nvSpPr>
        <p:spPr>
          <a:xfrm rot="0">
            <a:off x="377251" y="3004991"/>
            <a:ext cx="17289052" cy="6528036"/>
          </a:xfrm>
          <a:prstGeom prst="rect">
            <a:avLst/>
          </a:prstGeom>
          <a:solidFill>
            <a:srgbClr val="FCF8F1"/>
          </a:solidFill>
        </p:spPr>
      </p:sp>
      <p:sp>
        <p:nvSpPr>
          <p:cNvPr name="Freeform 17" id="17"/>
          <p:cNvSpPr/>
          <p:nvPr/>
        </p:nvSpPr>
        <p:spPr>
          <a:xfrm flipH="false" flipV="false" rot="0">
            <a:off x="315847" y="2730264"/>
            <a:ext cx="17350456" cy="6846201"/>
          </a:xfrm>
          <a:custGeom>
            <a:avLst/>
            <a:gdLst/>
            <a:ahLst/>
            <a:cxnLst/>
            <a:rect r="r" b="b" t="t" l="l"/>
            <a:pathLst>
              <a:path h="6846201" w="17350456">
                <a:moveTo>
                  <a:pt x="0" y="0"/>
                </a:moveTo>
                <a:lnTo>
                  <a:pt x="17350456" y="0"/>
                </a:lnTo>
                <a:lnTo>
                  <a:pt x="17350456" y="6846201"/>
                </a:lnTo>
                <a:lnTo>
                  <a:pt x="0" y="6846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rna-seq versus single cell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AutoShape 16" id="16"/>
          <p:cNvSpPr/>
          <p:nvPr/>
        </p:nvSpPr>
        <p:spPr>
          <a:xfrm rot="0">
            <a:off x="377251" y="3004991"/>
            <a:ext cx="17289052" cy="6528036"/>
          </a:xfrm>
          <a:prstGeom prst="rect">
            <a:avLst/>
          </a:prstGeom>
          <a:solidFill>
            <a:srgbClr val="FCF8F1"/>
          </a:solidFill>
        </p:spPr>
      </p:sp>
      <p:sp>
        <p:nvSpPr>
          <p:cNvPr name="Freeform 17" id="17"/>
          <p:cNvSpPr/>
          <p:nvPr/>
        </p:nvSpPr>
        <p:spPr>
          <a:xfrm flipH="false" flipV="false" rot="0">
            <a:off x="224448" y="2472705"/>
            <a:ext cx="17594658" cy="7404419"/>
          </a:xfrm>
          <a:custGeom>
            <a:avLst/>
            <a:gdLst/>
            <a:ahLst/>
            <a:cxnLst/>
            <a:rect r="r" b="b" t="t" l="l"/>
            <a:pathLst>
              <a:path h="7404419" w="17594658">
                <a:moveTo>
                  <a:pt x="0" y="0"/>
                </a:moveTo>
                <a:lnTo>
                  <a:pt x="17594658" y="0"/>
                </a:lnTo>
                <a:lnTo>
                  <a:pt x="17594658" y="7404419"/>
                </a:lnTo>
                <a:lnTo>
                  <a:pt x="0" y="7404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82046" y="6460339"/>
            <a:ext cx="1578803" cy="1578803"/>
          </a:xfrm>
          <a:custGeom>
            <a:avLst/>
            <a:gdLst/>
            <a:ahLst/>
            <a:cxnLst/>
            <a:rect r="r" b="b" t="t" l="l"/>
            <a:pathLst>
              <a:path h="1578803" w="1578803">
                <a:moveTo>
                  <a:pt x="0" y="0"/>
                </a:moveTo>
                <a:lnTo>
                  <a:pt x="1578803" y="0"/>
                </a:lnTo>
                <a:lnTo>
                  <a:pt x="1578803" y="1578803"/>
                </a:lnTo>
                <a:lnTo>
                  <a:pt x="0" y="1578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46493" y="3159231"/>
            <a:ext cx="1889012" cy="944506"/>
          </a:xfrm>
          <a:custGeom>
            <a:avLst/>
            <a:gdLst/>
            <a:ahLst/>
            <a:cxnLst/>
            <a:rect r="r" b="b" t="t" l="l"/>
            <a:pathLst>
              <a:path h="944506" w="1889012">
                <a:moveTo>
                  <a:pt x="0" y="0"/>
                </a:moveTo>
                <a:lnTo>
                  <a:pt x="1889012" y="0"/>
                </a:lnTo>
                <a:lnTo>
                  <a:pt x="1889012" y="944506"/>
                </a:lnTo>
                <a:lnTo>
                  <a:pt x="0" y="944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031896" y="2717912"/>
            <a:ext cx="1634407" cy="1827144"/>
          </a:xfrm>
          <a:custGeom>
            <a:avLst/>
            <a:gdLst/>
            <a:ahLst/>
            <a:cxnLst/>
            <a:rect r="r" b="b" t="t" l="l"/>
            <a:pathLst>
              <a:path h="1827144" w="1634407">
                <a:moveTo>
                  <a:pt x="0" y="0"/>
                </a:moveTo>
                <a:lnTo>
                  <a:pt x="1634407" y="0"/>
                </a:lnTo>
                <a:lnTo>
                  <a:pt x="1634407" y="1827144"/>
                </a:lnTo>
                <a:lnTo>
                  <a:pt x="0" y="1827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rna-seq versus single cell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14959394" y="1636403"/>
            <a:ext cx="2780113" cy="1532537"/>
          </a:xfrm>
          <a:custGeom>
            <a:avLst/>
            <a:gdLst/>
            <a:ahLst/>
            <a:cxnLst/>
            <a:rect r="r" b="b" t="t" l="l"/>
            <a:pathLst>
              <a:path h="1532537" w="2780113">
                <a:moveTo>
                  <a:pt x="0" y="0"/>
                </a:moveTo>
                <a:lnTo>
                  <a:pt x="2780113" y="0"/>
                </a:lnTo>
                <a:lnTo>
                  <a:pt x="2780113" y="1532538"/>
                </a:lnTo>
                <a:lnTo>
                  <a:pt x="0" y="1532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2693" y="3101263"/>
            <a:ext cx="14436701" cy="7071063"/>
          </a:xfrm>
          <a:custGeom>
            <a:avLst/>
            <a:gdLst/>
            <a:ahLst/>
            <a:cxnLst/>
            <a:rect r="r" b="b" t="t" l="l"/>
            <a:pathLst>
              <a:path h="7071063" w="14436701">
                <a:moveTo>
                  <a:pt x="0" y="0"/>
                </a:moveTo>
                <a:lnTo>
                  <a:pt x="14436701" y="0"/>
                </a:lnTo>
                <a:lnTo>
                  <a:pt x="14436701" y="7071063"/>
                </a:lnTo>
                <a:lnTo>
                  <a:pt x="0" y="7071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21" t="0" r="-204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rna-seq versus single cell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163545" y="2490535"/>
            <a:ext cx="17391106" cy="7159338"/>
          </a:xfrm>
          <a:custGeom>
            <a:avLst/>
            <a:gdLst/>
            <a:ahLst/>
            <a:cxnLst/>
            <a:rect r="r" b="b" t="t" l="l"/>
            <a:pathLst>
              <a:path h="7159338" w="17391106">
                <a:moveTo>
                  <a:pt x="0" y="0"/>
                </a:moveTo>
                <a:lnTo>
                  <a:pt x="17391106" y="0"/>
                </a:lnTo>
                <a:lnTo>
                  <a:pt x="17391106" y="7159339"/>
                </a:lnTo>
                <a:lnTo>
                  <a:pt x="0" y="7159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principais aplicacoes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3151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583389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24583389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r="r" b="b" t="t" l="l"/>
                <a:pathLst>
                  <a:path h="1004570" w="24493219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r="r" b="b" t="t" l="l"/>
                <a:pathLst>
                  <a:path h="5199380" w="24493219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r="r" b="b" t="t" l="l"/>
                <a:pathLst>
                  <a:path h="4572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r="r" b="b" t="t" l="l"/>
                <a:pathLst>
                  <a:path h="114300" w="20574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r="r" b="b" t="t" l="l"/>
                <a:pathLst>
                  <a:path h="388620" w="410211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r="r" b="b" t="t" l="l"/>
                <a:pathLst>
                  <a:path h="407670" w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16592" cy="2502120"/>
              </a:xfrm>
              <a:custGeom>
                <a:avLst/>
                <a:gdLst/>
                <a:ahLst/>
                <a:cxnLst/>
                <a:rect r="r" b="b" t="t" l="l"/>
                <a:pathLst>
                  <a:path h="2502120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ACD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201654" y="2287034"/>
            <a:ext cx="17649783" cy="7574698"/>
          </a:xfrm>
          <a:custGeom>
            <a:avLst/>
            <a:gdLst/>
            <a:ahLst/>
            <a:cxnLst/>
            <a:rect r="r" b="b" t="t" l="l"/>
            <a:pathLst>
              <a:path h="7574698" w="17649783">
                <a:moveTo>
                  <a:pt x="0" y="0"/>
                </a:moveTo>
                <a:lnTo>
                  <a:pt x="17649783" y="0"/>
                </a:lnTo>
                <a:lnTo>
                  <a:pt x="17649783" y="7574698"/>
                </a:lnTo>
                <a:lnTo>
                  <a:pt x="0" y="7574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525669"/>
            <a:ext cx="16230600" cy="76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Intro"/>
              </a:rPr>
              <a:t>plataformas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DAGHsiDwJNQ</dc:identifier>
  <dcterms:modified xsi:type="dcterms:W3CDTF">2011-08-01T06:04:30Z</dcterms:modified>
  <cp:revision>1</cp:revision>
  <dc:title>Single cell</dc:title>
</cp:coreProperties>
</file>